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19"/>
  </p:notesMasterIdLst>
  <p:sldIdLst>
    <p:sldId id="256" r:id="rId2"/>
    <p:sldId id="273" r:id="rId3"/>
    <p:sldId id="282" r:id="rId4"/>
    <p:sldId id="280" r:id="rId5"/>
    <p:sldId id="257" r:id="rId6"/>
    <p:sldId id="283" r:id="rId7"/>
    <p:sldId id="259" r:id="rId8"/>
    <p:sldId id="284" r:id="rId9"/>
    <p:sldId id="261" r:id="rId10"/>
    <p:sldId id="285" r:id="rId11"/>
    <p:sldId id="263" r:id="rId12"/>
    <p:sldId id="286" r:id="rId13"/>
    <p:sldId id="270" r:id="rId14"/>
    <p:sldId id="287" r:id="rId15"/>
    <p:sldId id="281" r:id="rId16"/>
    <p:sldId id="276" r:id="rId17"/>
    <p:sldId id="28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107"/>
    <a:srgbClr val="74B3D6"/>
    <a:srgbClr val="FF7913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6201" autoAdjust="0"/>
  </p:normalViewPr>
  <p:slideViewPr>
    <p:cSldViewPr>
      <p:cViewPr varScale="1">
        <p:scale>
          <a:sx n="101" d="100"/>
          <a:sy n="101" d="100"/>
        </p:scale>
        <p:origin x="87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110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4B115-14FA-42B1-A5C1-37B565908435}" type="datetimeFigureOut">
              <a:rPr lang="en-US" smtClean="0"/>
              <a:t>10/26/2021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716DE-AE5F-4E34-B665-34E3C8BC1F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179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Show slide while playing walk-in music.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806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Vision Business Value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/>
              <a:t>These</a:t>
            </a:r>
            <a:r>
              <a:rPr lang="en-US" baseline="0" dirty="0"/>
              <a:t> will be our fastest growing product lines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baseline="0" dirty="0"/>
              <a:t>Play at home, or on the road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baseline="0" dirty="0"/>
              <a:t>We are changing the game, not following the crowd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338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Wait</a:t>
            </a:r>
            <a:r>
              <a:rPr lang="en-US" baseline="0" dirty="0"/>
              <a:t> for applause to subside before reading the next product name. Let these really sink in.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749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eaLnBrk="1" latinLnBrk="0" hangingPunct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our fastest, most powerful tablet PC ever. </a:t>
            </a:r>
            <a:endParaRPr lang="en-US" dirty="0">
              <a:effectLst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are pushing the market away from the desktop and on to the road.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974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eaLnBrk="1" latinLnBrk="0" hangingPunct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Integrated gaming platform allows users of our home video game console to begin playing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home, pause, and then take the game with them.</a:t>
            </a:r>
            <a:endParaRPr lang="en-US" dirty="0">
              <a:effectLst/>
            </a:endParaRPr>
          </a:p>
          <a:p>
            <a:b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“Always with you.”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047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Advancing Web-based TV to deliver the most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immersive home-theatre experience on the market.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0719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eaLnBrk="1" latinLnBrk="0" hangingPunct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Incredible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speed for PC gamers.</a:t>
            </a:r>
            <a:endParaRPr lang="en-US" dirty="0">
              <a:effectLst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Seamlessly integrates with the Parana and Totara to keep the game “always with you.”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873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eaLnBrk="1" latinLnBrk="0" hangingPunct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hub of our “always with you” gaming platform.</a:t>
            </a:r>
            <a:endParaRPr lang="en-US" dirty="0">
              <a:effectLst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Parana will bring gaming to the next level.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429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719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283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203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187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318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56700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166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090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785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8364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51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66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379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019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217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718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 Hidde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333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826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Hidde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121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/>
          </p:cNvPicPr>
          <p:nvPr/>
        </p:nvPicPr>
        <p:blipFill>
          <a:blip r:embed="rId2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12192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26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37" r:id="rId7"/>
    <p:sldLayoutId id="2147483825" r:id="rId8"/>
    <p:sldLayoutId id="2147483836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  <p:sldLayoutId id="2147483834" r:id="rId18"/>
    <p:sldLayoutId id="2147483835" r:id="rId19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XD162P9" TargetMode="External"/><Relationship Id="rId2" Type="http://schemas.microsoft.com/office/2017/06/relationships/model3d" Target="../media/model3d1.glb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Product Development Vision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961C878-9674-4E50-8C87-04AD379DC6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</p:spTree>
    <p:extLst>
      <p:ext uri="{BB962C8B-B14F-4D97-AF65-F5344CB8AC3E}">
        <p14:creationId xmlns:p14="http://schemas.microsoft.com/office/powerpoint/2010/main" val="710439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A084E-BE03-4A15-909D-0A343AC0788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895600" y="-1293028"/>
            <a:ext cx="8610600" cy="12930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Sitka</a:t>
            </a:r>
          </a:p>
        </p:txBody>
      </p:sp>
      <p:grpSp>
        <p:nvGrpSpPr>
          <p:cNvPr id="3" name="Group 2" descr="Front, back and side views of the Sitka web-based TV.">
            <a:extLst>
              <a:ext uri="{FF2B5EF4-FFF2-40B4-BE49-F238E27FC236}">
                <a16:creationId xmlns:a16="http://schemas.microsoft.com/office/drawing/2014/main" id="{9083B6C8-62AA-43ED-9B86-11F18173ED00}"/>
              </a:ext>
            </a:extLst>
          </p:cNvPr>
          <p:cNvGrpSpPr/>
          <p:nvPr/>
        </p:nvGrpSpPr>
        <p:grpSpPr>
          <a:xfrm>
            <a:off x="990600" y="2071153"/>
            <a:ext cx="2143125" cy="4496140"/>
            <a:chOff x="990600" y="2071153"/>
            <a:chExt cx="2143125" cy="449614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B3C05C3-C375-4E21-8A2F-4EF0CF94B413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9800" y="4410833"/>
              <a:ext cx="487680" cy="215646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F4943C8-161D-4155-AC35-F660443A877F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2" y="4485242"/>
              <a:ext cx="657225" cy="18288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4FF45F5-3128-482D-9CAB-5290BD504CBD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600" y="2071153"/>
              <a:ext cx="2143125" cy="1674495"/>
            </a:xfrm>
            <a:prstGeom prst="rect">
              <a:avLst/>
            </a:prstGeom>
          </p:spPr>
        </p:pic>
      </p:grpSp>
      <p:sp>
        <p:nvSpPr>
          <p:cNvPr id="22" name="Up Ribbon 1">
            <a:extLst>
              <a:ext uri="{FF2B5EF4-FFF2-40B4-BE49-F238E27FC236}">
                <a16:creationId xmlns:a16="http://schemas.microsoft.com/office/drawing/2014/main" id="{285472F6-B788-4CE9-B323-E7898D85E6D1}"/>
              </a:ext>
            </a:extLst>
          </p:cNvPr>
          <p:cNvSpPr>
            <a:spLocks noChangeAspect="1"/>
          </p:cNvSpPr>
          <p:nvPr/>
        </p:nvSpPr>
        <p:spPr>
          <a:xfrm>
            <a:off x="5732929" y="762000"/>
            <a:ext cx="4495800" cy="1098990"/>
          </a:xfrm>
          <a:prstGeom prst="ribbon2">
            <a:avLst>
              <a:gd name="adj1" fmla="val 14797"/>
              <a:gd name="adj2" fmla="val 69231"/>
            </a:avLst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Product Features</a:t>
            </a:r>
          </a:p>
        </p:txBody>
      </p:sp>
      <p:sp>
        <p:nvSpPr>
          <p:cNvPr id="14" name="Rounded Rectangle 5, chunk 1">
            <a:extLst>
              <a:ext uri="{FF2B5EF4-FFF2-40B4-BE49-F238E27FC236}">
                <a16:creationId xmlns:a16="http://schemas.microsoft.com/office/drawing/2014/main" id="{45F299DE-AADB-4E9B-B303-5B0056CD56AB}"/>
              </a:ext>
            </a:extLst>
          </p:cNvPr>
          <p:cNvSpPr txBox="1">
            <a:spLocks/>
          </p:cNvSpPr>
          <p:nvPr/>
        </p:nvSpPr>
        <p:spPr>
          <a:xfrm>
            <a:off x="5531629" y="2247419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40-72” LED Screens</a:t>
            </a:r>
          </a:p>
        </p:txBody>
      </p:sp>
      <p:sp>
        <p:nvSpPr>
          <p:cNvPr id="15" name="Rounded Rectangle 5, chunk 2">
            <a:extLst>
              <a:ext uri="{FF2B5EF4-FFF2-40B4-BE49-F238E27FC236}">
                <a16:creationId xmlns:a16="http://schemas.microsoft.com/office/drawing/2014/main" id="{C6BF5D42-221F-4F54-88B7-56960297F710}"/>
              </a:ext>
            </a:extLst>
          </p:cNvPr>
          <p:cNvSpPr txBox="1">
            <a:spLocks/>
          </p:cNvSpPr>
          <p:nvPr/>
        </p:nvSpPr>
        <p:spPr>
          <a:xfrm>
            <a:off x="5531629" y="327866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8K</a:t>
            </a:r>
          </a:p>
        </p:txBody>
      </p:sp>
      <p:sp>
        <p:nvSpPr>
          <p:cNvPr id="16" name="Rounded Rectangle 5, chunk 3">
            <a:extLst>
              <a:ext uri="{FF2B5EF4-FFF2-40B4-BE49-F238E27FC236}">
                <a16:creationId xmlns:a16="http://schemas.microsoft.com/office/drawing/2014/main" id="{5A811144-FA24-46A0-BA77-F06D9E6E6262}"/>
              </a:ext>
            </a:extLst>
          </p:cNvPr>
          <p:cNvSpPr txBox="1">
            <a:spLocks/>
          </p:cNvSpPr>
          <p:nvPr/>
        </p:nvSpPr>
        <p:spPr>
          <a:xfrm>
            <a:off x="5531629" y="43099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240 Hz Refresh Rate</a:t>
            </a:r>
            <a:endParaRPr lang="en-US" dirty="0"/>
          </a:p>
        </p:txBody>
      </p:sp>
      <p:sp>
        <p:nvSpPr>
          <p:cNvPr id="17" name="Rounded Rectangle 5, chunk 4">
            <a:extLst>
              <a:ext uri="{FF2B5EF4-FFF2-40B4-BE49-F238E27FC236}">
                <a16:creationId xmlns:a16="http://schemas.microsoft.com/office/drawing/2014/main" id="{ADE5676C-09E7-4B40-9528-DE8C70952029}"/>
              </a:ext>
            </a:extLst>
          </p:cNvPr>
          <p:cNvSpPr txBox="1">
            <a:spLocks/>
          </p:cNvSpPr>
          <p:nvPr/>
        </p:nvSpPr>
        <p:spPr>
          <a:xfrm>
            <a:off x="5531629" y="5341145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3D Support</a:t>
            </a:r>
            <a:endParaRPr lang="en-US" dirty="0"/>
          </a:p>
        </p:txBody>
      </p:sp>
      <p:sp>
        <p:nvSpPr>
          <p:cNvPr id="18" name="Rounded Rectangle 5, chunk 5">
            <a:extLst>
              <a:ext uri="{FF2B5EF4-FFF2-40B4-BE49-F238E27FC236}">
                <a16:creationId xmlns:a16="http://schemas.microsoft.com/office/drawing/2014/main" id="{B32492B8-639F-4198-B3B9-D7E7F6890A3A}"/>
              </a:ext>
            </a:extLst>
          </p:cNvPr>
          <p:cNvSpPr txBox="1">
            <a:spLocks/>
          </p:cNvSpPr>
          <p:nvPr/>
        </p:nvSpPr>
        <p:spPr>
          <a:xfrm flipH="1">
            <a:off x="7824859" y="2783900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Wi-Fi Connectivity</a:t>
            </a:r>
            <a:endParaRPr lang="en-US" dirty="0"/>
          </a:p>
        </p:txBody>
      </p:sp>
      <p:sp>
        <p:nvSpPr>
          <p:cNvPr id="19" name="Rounded Rectangle 5, chunk 6">
            <a:extLst>
              <a:ext uri="{FF2B5EF4-FFF2-40B4-BE49-F238E27FC236}">
                <a16:creationId xmlns:a16="http://schemas.microsoft.com/office/drawing/2014/main" id="{4673AC40-36E5-42FA-AF4C-29714970B288}"/>
              </a:ext>
            </a:extLst>
          </p:cNvPr>
          <p:cNvSpPr txBox="1">
            <a:spLocks/>
          </p:cNvSpPr>
          <p:nvPr/>
        </p:nvSpPr>
        <p:spPr>
          <a:xfrm flipH="1">
            <a:off x="7824859" y="381195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Develetech</a:t>
            </a:r>
            <a:r>
              <a:rPr lang="en-US" dirty="0"/>
              <a:t> Next Streaming</a:t>
            </a:r>
          </a:p>
        </p:txBody>
      </p:sp>
      <p:sp>
        <p:nvSpPr>
          <p:cNvPr id="20" name="Rounded Rectangle 5, chunk 7">
            <a:extLst>
              <a:ext uri="{FF2B5EF4-FFF2-40B4-BE49-F238E27FC236}">
                <a16:creationId xmlns:a16="http://schemas.microsoft.com/office/drawing/2014/main" id="{EC2B9335-4B14-476D-8E66-B5B967C3521F}"/>
              </a:ext>
            </a:extLst>
          </p:cNvPr>
          <p:cNvSpPr txBox="1">
            <a:spLocks/>
          </p:cNvSpPr>
          <p:nvPr/>
        </p:nvSpPr>
        <p:spPr>
          <a:xfrm flipH="1">
            <a:off x="7824859" y="48400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6 HDMI Inputs</a:t>
            </a:r>
          </a:p>
        </p:txBody>
      </p:sp>
    </p:spTree>
    <p:extLst>
      <p:ext uri="{BB962C8B-B14F-4D97-AF65-F5344CB8AC3E}">
        <p14:creationId xmlns:p14="http://schemas.microsoft.com/office/powerpoint/2010/main" val="974778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Name: Nolina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Laptop PC</a:t>
            </a:r>
          </a:p>
        </p:txBody>
      </p:sp>
    </p:spTree>
    <p:extLst>
      <p:ext uri="{BB962C8B-B14F-4D97-AF65-F5344CB8AC3E}">
        <p14:creationId xmlns:p14="http://schemas.microsoft.com/office/powerpoint/2010/main" val="72498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B03B679-ABE7-4F63-AAC1-335CFB3B677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895600" y="-1293028"/>
            <a:ext cx="8610600" cy="12930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</a:t>
            </a:r>
            <a:r>
              <a:rPr lang="en-US" dirty="0" err="1"/>
              <a:t>Nolina</a:t>
            </a:r>
            <a:endParaRPr lang="en-US" dirty="0"/>
          </a:p>
        </p:txBody>
      </p:sp>
      <p:grpSp>
        <p:nvGrpSpPr>
          <p:cNvPr id="7" name="Group 6" descr="Front, back and side views of the Nolina laptop.">
            <a:extLst>
              <a:ext uri="{FF2B5EF4-FFF2-40B4-BE49-F238E27FC236}">
                <a16:creationId xmlns:a16="http://schemas.microsoft.com/office/drawing/2014/main" id="{AA5581D5-8B45-411B-80B8-FBCD558716D7}"/>
              </a:ext>
            </a:extLst>
          </p:cNvPr>
          <p:cNvGrpSpPr/>
          <p:nvPr/>
        </p:nvGrpSpPr>
        <p:grpSpPr>
          <a:xfrm>
            <a:off x="648387" y="2487709"/>
            <a:ext cx="3873607" cy="3686166"/>
            <a:chOff x="648387" y="2487709"/>
            <a:chExt cx="3873607" cy="368616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CDB7108-DBDD-4174-8C38-24AE379404DE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4491521"/>
              <a:ext cx="1778794" cy="1507331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F7746CB-7D81-4C22-A703-0A7DE811F9BF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950" y="2487709"/>
              <a:ext cx="1109663" cy="150495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FC1098F-4B60-4852-A258-482FCAC079A8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387" y="4316500"/>
              <a:ext cx="1728788" cy="1857375"/>
            </a:xfrm>
            <a:prstGeom prst="rect">
              <a:avLst/>
            </a:prstGeom>
          </p:spPr>
        </p:pic>
      </p:grpSp>
      <p:sp>
        <p:nvSpPr>
          <p:cNvPr id="15" name="Up Ribbon 1">
            <a:extLst>
              <a:ext uri="{FF2B5EF4-FFF2-40B4-BE49-F238E27FC236}">
                <a16:creationId xmlns:a16="http://schemas.microsoft.com/office/drawing/2014/main" id="{2D9510D4-13A4-41D7-A015-DF4253A588CD}"/>
              </a:ext>
            </a:extLst>
          </p:cNvPr>
          <p:cNvSpPr>
            <a:spLocks noChangeAspect="1"/>
          </p:cNvSpPr>
          <p:nvPr/>
        </p:nvSpPr>
        <p:spPr>
          <a:xfrm>
            <a:off x="5732929" y="762000"/>
            <a:ext cx="4495800" cy="1098990"/>
          </a:xfrm>
          <a:prstGeom prst="ribbon2">
            <a:avLst>
              <a:gd name="adj1" fmla="val 14797"/>
              <a:gd name="adj2" fmla="val 69231"/>
            </a:avLst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Product Features</a:t>
            </a:r>
          </a:p>
        </p:txBody>
      </p:sp>
      <p:sp>
        <p:nvSpPr>
          <p:cNvPr id="2" name="Rounded Rectangle 5, chunk 1">
            <a:extLst>
              <a:ext uri="{FF2B5EF4-FFF2-40B4-BE49-F238E27FC236}">
                <a16:creationId xmlns:a16="http://schemas.microsoft.com/office/drawing/2014/main" id="{7628F358-E0D0-412D-B12C-DC4F06EB6E17}"/>
              </a:ext>
            </a:extLst>
          </p:cNvPr>
          <p:cNvSpPr txBox="1">
            <a:spLocks/>
          </p:cNvSpPr>
          <p:nvPr/>
        </p:nvSpPr>
        <p:spPr>
          <a:xfrm>
            <a:off x="5531629" y="2247419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7.3 GHz Processor</a:t>
            </a:r>
          </a:p>
        </p:txBody>
      </p:sp>
      <p:sp>
        <p:nvSpPr>
          <p:cNvPr id="3" name="Rounded Rectangle 5, chunk 2">
            <a:extLst>
              <a:ext uri="{FF2B5EF4-FFF2-40B4-BE49-F238E27FC236}">
                <a16:creationId xmlns:a16="http://schemas.microsoft.com/office/drawing/2014/main" id="{EE1A70FA-9981-47D9-BDA2-639A35B67E3C}"/>
              </a:ext>
            </a:extLst>
          </p:cNvPr>
          <p:cNvSpPr txBox="1">
            <a:spLocks/>
          </p:cNvSpPr>
          <p:nvPr/>
        </p:nvSpPr>
        <p:spPr>
          <a:xfrm>
            <a:off x="5531629" y="327866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15 TB Storage</a:t>
            </a:r>
          </a:p>
        </p:txBody>
      </p:sp>
      <p:sp>
        <p:nvSpPr>
          <p:cNvPr id="4" name="Rounded Rectangle 5, chunk 3">
            <a:extLst>
              <a:ext uri="{FF2B5EF4-FFF2-40B4-BE49-F238E27FC236}">
                <a16:creationId xmlns:a16="http://schemas.microsoft.com/office/drawing/2014/main" id="{990BB6E2-6FD1-4E1E-9B3E-F6AED9D5A85E}"/>
              </a:ext>
            </a:extLst>
          </p:cNvPr>
          <p:cNvSpPr txBox="1">
            <a:spLocks/>
          </p:cNvSpPr>
          <p:nvPr/>
        </p:nvSpPr>
        <p:spPr>
          <a:xfrm>
            <a:off x="5531629" y="43099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240 GB RAM</a:t>
            </a:r>
          </a:p>
        </p:txBody>
      </p:sp>
      <p:sp>
        <p:nvSpPr>
          <p:cNvPr id="5" name="Rounded Rectangle 5, chunk 4">
            <a:extLst>
              <a:ext uri="{FF2B5EF4-FFF2-40B4-BE49-F238E27FC236}">
                <a16:creationId xmlns:a16="http://schemas.microsoft.com/office/drawing/2014/main" id="{9FB8422B-B463-4A81-9C9E-F45A7B8C0D42}"/>
              </a:ext>
            </a:extLst>
          </p:cNvPr>
          <p:cNvSpPr txBox="1">
            <a:spLocks/>
          </p:cNvSpPr>
          <p:nvPr/>
        </p:nvSpPr>
        <p:spPr>
          <a:xfrm>
            <a:off x="5531629" y="5341145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Dedicated HD Graphics Card</a:t>
            </a:r>
            <a:endParaRPr lang="en-US" dirty="0"/>
          </a:p>
        </p:txBody>
      </p:sp>
      <p:sp>
        <p:nvSpPr>
          <p:cNvPr id="11" name="Rounded Rectangle 5, chunk 5">
            <a:extLst>
              <a:ext uri="{FF2B5EF4-FFF2-40B4-BE49-F238E27FC236}">
                <a16:creationId xmlns:a16="http://schemas.microsoft.com/office/drawing/2014/main" id="{92D1E259-4222-41A3-A7AB-584F234E8154}"/>
              </a:ext>
            </a:extLst>
          </p:cNvPr>
          <p:cNvSpPr txBox="1">
            <a:spLocks/>
          </p:cNvSpPr>
          <p:nvPr/>
        </p:nvSpPr>
        <p:spPr>
          <a:xfrm flipH="1">
            <a:off x="7824859" y="2783900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Develetech Integrated Gaming Platform</a:t>
            </a:r>
            <a:endParaRPr lang="en-US" dirty="0"/>
          </a:p>
        </p:txBody>
      </p:sp>
      <p:sp>
        <p:nvSpPr>
          <p:cNvPr id="12" name="Rounded Rectangle 5, chunk 6">
            <a:extLst>
              <a:ext uri="{FF2B5EF4-FFF2-40B4-BE49-F238E27FC236}">
                <a16:creationId xmlns:a16="http://schemas.microsoft.com/office/drawing/2014/main" id="{2C43DCC3-1420-450B-A89A-3CA42910B497}"/>
              </a:ext>
            </a:extLst>
          </p:cNvPr>
          <p:cNvSpPr txBox="1">
            <a:spLocks/>
          </p:cNvSpPr>
          <p:nvPr/>
        </p:nvSpPr>
        <p:spPr>
          <a:xfrm flipH="1">
            <a:off x="7824859" y="381195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1280x768 LED-Backlit Display   </a:t>
            </a:r>
            <a:endParaRPr lang="en-US" dirty="0"/>
          </a:p>
        </p:txBody>
      </p:sp>
      <p:sp>
        <p:nvSpPr>
          <p:cNvPr id="13" name="Rounded Rectangle 5, chunk 7">
            <a:extLst>
              <a:ext uri="{FF2B5EF4-FFF2-40B4-BE49-F238E27FC236}">
                <a16:creationId xmlns:a16="http://schemas.microsoft.com/office/drawing/2014/main" id="{4EC5627B-289A-444D-B667-0D227A5F2B65}"/>
              </a:ext>
            </a:extLst>
          </p:cNvPr>
          <p:cNvSpPr txBox="1">
            <a:spLocks/>
          </p:cNvSpPr>
          <p:nvPr/>
        </p:nvSpPr>
        <p:spPr>
          <a:xfrm flipH="1">
            <a:off x="7824859" y="48400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802.11n </a:t>
            </a:r>
            <a:r>
              <a:rPr lang="en-US" dirty="0" err="1"/>
              <a:t>Netwarking</a:t>
            </a:r>
            <a:r>
              <a:rPr lang="en-US" dirty="0"/>
              <a:t>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075946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Name: Parana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Gaming</a:t>
            </a:r>
          </a:p>
        </p:txBody>
      </p:sp>
    </p:spTree>
    <p:extLst>
      <p:ext uri="{BB962C8B-B14F-4D97-AF65-F5344CB8AC3E}">
        <p14:creationId xmlns:p14="http://schemas.microsoft.com/office/powerpoint/2010/main" val="6699408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69BD2F-AEF1-47D0-83DB-1ADE3B3A1CDF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2" y="1313328"/>
            <a:ext cx="769144" cy="23964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40FF21-9EF7-478D-9D5D-21EE30BEE04C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2" y="4208930"/>
            <a:ext cx="1564481" cy="20931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9072FB-39CA-4499-AC92-76DCDB0CB757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3" y="4208930"/>
            <a:ext cx="1464469" cy="707231"/>
          </a:xfrm>
          <a:prstGeom prst="rect">
            <a:avLst/>
          </a:prstGeom>
        </p:spPr>
      </p:pic>
      <p:sp>
        <p:nvSpPr>
          <p:cNvPr id="2" name="Rounded Rectangle 9, chunk 1">
            <a:extLst>
              <a:ext uri="{FF2B5EF4-FFF2-40B4-BE49-F238E27FC236}">
                <a16:creationId xmlns:a16="http://schemas.microsoft.com/office/drawing/2014/main" id="{33BC046A-7376-4A24-B6DB-0E5C72DBB3F1}"/>
              </a:ext>
            </a:extLst>
          </p:cNvPr>
          <p:cNvSpPr txBox="1">
            <a:spLocks/>
          </p:cNvSpPr>
          <p:nvPr/>
        </p:nvSpPr>
        <p:spPr>
          <a:xfrm>
            <a:off x="5531629" y="2247419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Develetech Integrated Gaming Platform</a:t>
            </a:r>
            <a:endParaRPr lang="en-US" dirty="0"/>
          </a:p>
        </p:txBody>
      </p:sp>
      <p:sp>
        <p:nvSpPr>
          <p:cNvPr id="4" name="Rounded Rectangle 9, chunk 2">
            <a:extLst>
              <a:ext uri="{FF2B5EF4-FFF2-40B4-BE49-F238E27FC236}">
                <a16:creationId xmlns:a16="http://schemas.microsoft.com/office/drawing/2014/main" id="{29C94666-D587-40EC-8A58-6AF3A74B8254}"/>
              </a:ext>
            </a:extLst>
          </p:cNvPr>
          <p:cNvSpPr txBox="1">
            <a:spLocks/>
          </p:cNvSpPr>
          <p:nvPr/>
        </p:nvSpPr>
        <p:spPr>
          <a:xfrm>
            <a:off x="5531629" y="327866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7.5 GHz Quad-Core Processor</a:t>
            </a:r>
          </a:p>
        </p:txBody>
      </p:sp>
      <p:sp>
        <p:nvSpPr>
          <p:cNvPr id="5" name="Rounded Rectangle 9, chunk 3">
            <a:extLst>
              <a:ext uri="{FF2B5EF4-FFF2-40B4-BE49-F238E27FC236}">
                <a16:creationId xmlns:a16="http://schemas.microsoft.com/office/drawing/2014/main" id="{5F1A9F7D-2B23-44AD-A02E-2C41562A3A24}"/>
              </a:ext>
            </a:extLst>
          </p:cNvPr>
          <p:cNvSpPr txBox="1">
            <a:spLocks/>
          </p:cNvSpPr>
          <p:nvPr/>
        </p:nvSpPr>
        <p:spPr>
          <a:xfrm>
            <a:off x="5531629" y="43099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10 TERAFLOPS, 1200MHz GPU</a:t>
            </a:r>
          </a:p>
        </p:txBody>
      </p:sp>
      <p:sp>
        <p:nvSpPr>
          <p:cNvPr id="10" name="Rounded Rectangle 9, chunk 4">
            <a:extLst>
              <a:ext uri="{FF2B5EF4-FFF2-40B4-BE49-F238E27FC236}">
                <a16:creationId xmlns:a16="http://schemas.microsoft.com/office/drawing/2014/main" id="{43D88D28-B948-4BA5-890F-CED391013F4F}"/>
              </a:ext>
            </a:extLst>
          </p:cNvPr>
          <p:cNvSpPr txBox="1">
            <a:spLocks/>
          </p:cNvSpPr>
          <p:nvPr/>
        </p:nvSpPr>
        <p:spPr>
          <a:xfrm flipH="1">
            <a:off x="7824859" y="2783900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 TB Storage</a:t>
            </a:r>
          </a:p>
        </p:txBody>
      </p:sp>
      <p:sp>
        <p:nvSpPr>
          <p:cNvPr id="11" name="Rounded Rectangle 9, chunk 5">
            <a:extLst>
              <a:ext uri="{FF2B5EF4-FFF2-40B4-BE49-F238E27FC236}">
                <a16:creationId xmlns:a16="http://schemas.microsoft.com/office/drawing/2014/main" id="{A273343D-D95A-41A7-B796-0AA4CD4A5159}"/>
              </a:ext>
            </a:extLst>
          </p:cNvPr>
          <p:cNvSpPr txBox="1">
            <a:spLocks/>
          </p:cNvSpPr>
          <p:nvPr/>
        </p:nvSpPr>
        <p:spPr>
          <a:xfrm flipH="1">
            <a:off x="7824859" y="381195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16GB Unified Memory</a:t>
            </a:r>
          </a:p>
        </p:txBody>
      </p:sp>
      <p:sp>
        <p:nvSpPr>
          <p:cNvPr id="13" name="Up Ribbon 1">
            <a:extLst>
              <a:ext uri="{FF2B5EF4-FFF2-40B4-BE49-F238E27FC236}">
                <a16:creationId xmlns:a16="http://schemas.microsoft.com/office/drawing/2014/main" id="{A2470D1E-3A1F-4B8D-8E8B-1DD4541AADEF}"/>
              </a:ext>
            </a:extLst>
          </p:cNvPr>
          <p:cNvSpPr>
            <a:spLocks noChangeAspect="1"/>
          </p:cNvSpPr>
          <p:nvPr/>
        </p:nvSpPr>
        <p:spPr>
          <a:xfrm>
            <a:off x="5732929" y="762000"/>
            <a:ext cx="4495800" cy="1098990"/>
          </a:xfrm>
          <a:prstGeom prst="ribbon2">
            <a:avLst>
              <a:gd name="adj1" fmla="val 14797"/>
              <a:gd name="adj2" fmla="val 69231"/>
            </a:avLst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Product Features</a:t>
            </a:r>
          </a:p>
        </p:txBody>
      </p:sp>
      <p:sp>
        <p:nvSpPr>
          <p:cNvPr id="16" name="Rounded Rectangle 9, chunk 3">
            <a:extLst>
              <a:ext uri="{FF2B5EF4-FFF2-40B4-BE49-F238E27FC236}">
                <a16:creationId xmlns:a16="http://schemas.microsoft.com/office/drawing/2014/main" id="{C17C8832-5F03-4228-94D9-7A0C66D3B4F0}"/>
              </a:ext>
            </a:extLst>
          </p:cNvPr>
          <p:cNvSpPr txBox="1">
            <a:spLocks/>
          </p:cNvSpPr>
          <p:nvPr/>
        </p:nvSpPr>
        <p:spPr>
          <a:xfrm>
            <a:off x="5531629" y="5341145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8K HD visual output </a:t>
            </a:r>
          </a:p>
        </p:txBody>
      </p:sp>
      <p:sp>
        <p:nvSpPr>
          <p:cNvPr id="17" name="Rounded Rectangle 9, chunk 5">
            <a:extLst>
              <a:ext uri="{FF2B5EF4-FFF2-40B4-BE49-F238E27FC236}">
                <a16:creationId xmlns:a16="http://schemas.microsoft.com/office/drawing/2014/main" id="{475DD510-55AC-451B-AEEB-5FB41A0C9185}"/>
              </a:ext>
            </a:extLst>
          </p:cNvPr>
          <p:cNvSpPr txBox="1">
            <a:spLocks/>
          </p:cNvSpPr>
          <p:nvPr/>
        </p:nvSpPr>
        <p:spPr>
          <a:xfrm flipH="1">
            <a:off x="7824859" y="48400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Exclusive Games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EF1919-717D-4D3E-882A-AB854E539A1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895600" y="-1293028"/>
            <a:ext cx="8610600" cy="12930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Parana</a:t>
            </a:r>
          </a:p>
        </p:txBody>
      </p:sp>
    </p:spTree>
    <p:extLst>
      <p:ext uri="{BB962C8B-B14F-4D97-AF65-F5344CB8AC3E}">
        <p14:creationId xmlns:p14="http://schemas.microsoft.com/office/powerpoint/2010/main" val="1380197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New Products!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15</a:t>
            </a:fld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125ED25-FCBA-44EC-B18B-B4ECDE9A6344}"/>
              </a:ext>
            </a:extLst>
          </p:cNvPr>
          <p:cNvSpPr/>
          <p:nvPr/>
        </p:nvSpPr>
        <p:spPr>
          <a:xfrm>
            <a:off x="691611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300" kern="1200" dirty="0"/>
              <a:t>The Marula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5136290-FAC4-44ED-A286-4E6F0271E5DA}"/>
              </a:ext>
            </a:extLst>
          </p:cNvPr>
          <p:cNvSpPr/>
          <p:nvPr/>
        </p:nvSpPr>
        <p:spPr>
          <a:xfrm>
            <a:off x="895550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Our lightest, fastest, most powerful tablet yet. 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F26868D-2E5C-45BE-B5F7-785A05251E3A}"/>
              </a:ext>
            </a:extLst>
          </p:cNvPr>
          <p:cNvSpPr/>
          <p:nvPr/>
        </p:nvSpPr>
        <p:spPr>
          <a:xfrm>
            <a:off x="2883957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300" kern="1200" dirty="0"/>
              <a:t>The Totara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E50B116-6B1B-43FD-91F8-83F53107695F}"/>
              </a:ext>
            </a:extLst>
          </p:cNvPr>
          <p:cNvSpPr/>
          <p:nvPr/>
        </p:nvSpPr>
        <p:spPr>
          <a:xfrm>
            <a:off x="3087897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3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A lightning-fast mobile phone that supports our new Integrated Gaming Platform (IGP).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9311D9D-267E-484E-9BCD-06DF44C46834}"/>
              </a:ext>
            </a:extLst>
          </p:cNvPr>
          <p:cNvSpPr/>
          <p:nvPr/>
        </p:nvSpPr>
        <p:spPr>
          <a:xfrm>
            <a:off x="5076304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300" kern="1200" dirty="0"/>
              <a:t>The Sitka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310CA82-0AA0-4E25-A3F2-F3D8C58A3BD6}"/>
              </a:ext>
            </a:extLst>
          </p:cNvPr>
          <p:cNvSpPr/>
          <p:nvPr/>
        </p:nvSpPr>
        <p:spPr>
          <a:xfrm>
            <a:off x="5280243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The most advanced web-based TV experience on the market.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2313106-F520-4CBE-837F-EBE6CF016D7A}"/>
              </a:ext>
            </a:extLst>
          </p:cNvPr>
          <p:cNvSpPr/>
          <p:nvPr/>
        </p:nvSpPr>
        <p:spPr>
          <a:xfrm>
            <a:off x="7268650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300" kern="1200" dirty="0"/>
              <a:t>The Nolina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A9AEB07-8D06-4850-90CA-80A18B99C8CD}"/>
              </a:ext>
            </a:extLst>
          </p:cNvPr>
          <p:cNvSpPr/>
          <p:nvPr/>
        </p:nvSpPr>
        <p:spPr>
          <a:xfrm>
            <a:off x="7472589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3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A laptop that’s powerful for IGP gaming and smart for work.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546E46F-A080-4DEA-A290-67113679260A}"/>
              </a:ext>
            </a:extLst>
          </p:cNvPr>
          <p:cNvSpPr/>
          <p:nvPr/>
        </p:nvSpPr>
        <p:spPr>
          <a:xfrm>
            <a:off x="9460996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300" kern="1200" dirty="0"/>
              <a:t>The Parana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D3B3723-6A77-451A-AA5D-5C86B508053E}"/>
              </a:ext>
            </a:extLst>
          </p:cNvPr>
          <p:cNvSpPr/>
          <p:nvPr/>
        </p:nvSpPr>
        <p:spPr>
          <a:xfrm>
            <a:off x="9664935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The center of the IGP system.</a:t>
            </a:r>
          </a:p>
        </p:txBody>
      </p:sp>
    </p:spTree>
    <p:extLst>
      <p:ext uri="{BB962C8B-B14F-4D97-AF65-F5344CB8AC3E}">
        <p14:creationId xmlns:p14="http://schemas.microsoft.com/office/powerpoint/2010/main" val="29002606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62000"/>
            <a:ext cx="12192000" cy="1143000"/>
          </a:xfrm>
        </p:spPr>
        <p:txBody>
          <a:bodyPr anchor="ctr">
            <a:normAutofit/>
          </a:bodyPr>
          <a:lstStyle/>
          <a:p>
            <a:pPr algn="ctr"/>
            <a:r>
              <a:rPr lang="en-US" cap="none" dirty="0">
                <a:solidFill>
                  <a:schemeClr val="tx1"/>
                </a:solidFill>
              </a:rPr>
              <a:t>We want the lion’s share of the market!</a:t>
            </a:r>
          </a:p>
        </p:txBody>
      </p:sp>
      <p:grpSp>
        <p:nvGrpSpPr>
          <p:cNvPr id="3" name="Group 2" descr="A pie chart with the largest section marked with the Develetech orange.">
            <a:extLst>
              <a:ext uri="{FF2B5EF4-FFF2-40B4-BE49-F238E27FC236}">
                <a16:creationId xmlns:a16="http://schemas.microsoft.com/office/drawing/2014/main" id="{BDAF5971-5B3F-4B47-BE8F-9D6115744D4F}"/>
              </a:ext>
            </a:extLst>
          </p:cNvPr>
          <p:cNvGrpSpPr/>
          <p:nvPr/>
        </p:nvGrpSpPr>
        <p:grpSpPr>
          <a:xfrm>
            <a:off x="8030501" y="2239301"/>
            <a:ext cx="2534007" cy="2540693"/>
            <a:chOff x="8030501" y="2239301"/>
            <a:chExt cx="2534007" cy="2540693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FAF3857-3110-4D66-B452-FF05BB080080}"/>
                </a:ext>
              </a:extLst>
            </p:cNvPr>
            <p:cNvSpPr/>
            <p:nvPr/>
          </p:nvSpPr>
          <p:spPr>
            <a:xfrm>
              <a:off x="8030501" y="2239301"/>
              <a:ext cx="2106101" cy="2540693"/>
            </a:xfrm>
            <a:custGeom>
              <a:avLst/>
              <a:gdLst>
                <a:gd name="connsiteX0" fmla="*/ 1203486 w 2106101"/>
                <a:gd name="connsiteY0" fmla="*/ 0 h 2540693"/>
                <a:gd name="connsiteX1" fmla="*/ 0 w 2106101"/>
                <a:gd name="connsiteY1" fmla="*/ 1270347 h 2540693"/>
                <a:gd name="connsiteX2" fmla="*/ 1270347 w 2106101"/>
                <a:gd name="connsiteY2" fmla="*/ 2540694 h 2540693"/>
                <a:gd name="connsiteX3" fmla="*/ 2119473 w 2106101"/>
                <a:gd name="connsiteY3" fmla="*/ 2213078 h 2540693"/>
                <a:gd name="connsiteX4" fmla="*/ 1203486 w 2106101"/>
                <a:gd name="connsiteY4" fmla="*/ 1297091 h 2540693"/>
                <a:gd name="connsiteX5" fmla="*/ 1203486 w 2106101"/>
                <a:gd name="connsiteY5" fmla="*/ 0 h 2540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6101" h="2540693">
                  <a:moveTo>
                    <a:pt x="1203486" y="0"/>
                  </a:moveTo>
                  <a:cubicBezTo>
                    <a:pt x="534883" y="33430"/>
                    <a:pt x="0" y="595057"/>
                    <a:pt x="0" y="1270347"/>
                  </a:cubicBezTo>
                  <a:cubicBezTo>
                    <a:pt x="0" y="1972381"/>
                    <a:pt x="568313" y="2540694"/>
                    <a:pt x="1270347" y="2540694"/>
                  </a:cubicBezTo>
                  <a:cubicBezTo>
                    <a:pt x="1587933" y="2540694"/>
                    <a:pt x="1885462" y="2427031"/>
                    <a:pt x="2119473" y="2213078"/>
                  </a:cubicBezTo>
                  <a:lnTo>
                    <a:pt x="1203486" y="1297091"/>
                  </a:lnTo>
                  <a:lnTo>
                    <a:pt x="1203486" y="0"/>
                  </a:lnTo>
                  <a:close/>
                </a:path>
              </a:pathLst>
            </a:custGeom>
            <a:solidFill>
              <a:srgbClr val="FF7107"/>
            </a:solidFill>
            <a:ln w="333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B488549-59B2-4775-A744-32738BF41921}"/>
                </a:ext>
              </a:extLst>
            </p:cNvPr>
            <p:cNvSpPr/>
            <p:nvPr/>
          </p:nvSpPr>
          <p:spPr>
            <a:xfrm>
              <a:off x="9367708" y="2239301"/>
              <a:ext cx="1170056" cy="1203486"/>
            </a:xfrm>
            <a:custGeom>
              <a:avLst/>
              <a:gdLst>
                <a:gd name="connsiteX0" fmla="*/ 0 w 1170056"/>
                <a:gd name="connsiteY0" fmla="*/ 0 h 1203486"/>
                <a:gd name="connsiteX1" fmla="*/ 0 w 1170056"/>
                <a:gd name="connsiteY1" fmla="*/ 1203486 h 1203486"/>
                <a:gd name="connsiteX2" fmla="*/ 1200143 w 1170056"/>
                <a:gd name="connsiteY2" fmla="*/ 1203486 h 1203486"/>
                <a:gd name="connsiteX3" fmla="*/ 0 w 1170056"/>
                <a:gd name="connsiteY3" fmla="*/ 0 h 120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0056" h="1203486">
                  <a:moveTo>
                    <a:pt x="0" y="0"/>
                  </a:moveTo>
                  <a:lnTo>
                    <a:pt x="0" y="1203486"/>
                  </a:lnTo>
                  <a:lnTo>
                    <a:pt x="1200143" y="1203486"/>
                  </a:lnTo>
                  <a:cubicBezTo>
                    <a:pt x="1166713" y="551598"/>
                    <a:pt x="648546" y="3343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333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5443264-D43B-47B8-B660-F49CE94F29AF}"/>
                </a:ext>
              </a:extLst>
            </p:cNvPr>
            <p:cNvSpPr/>
            <p:nvPr/>
          </p:nvSpPr>
          <p:spPr>
            <a:xfrm>
              <a:off x="9461312" y="3576508"/>
              <a:ext cx="1103196" cy="768894"/>
            </a:xfrm>
            <a:custGeom>
              <a:avLst/>
              <a:gdLst>
                <a:gd name="connsiteX0" fmla="*/ 0 w 1103195"/>
                <a:gd name="connsiteY0" fmla="*/ 0 h 768894"/>
                <a:gd name="connsiteX1" fmla="*/ 782266 w 1103195"/>
                <a:gd name="connsiteY1" fmla="*/ 782266 h 768894"/>
                <a:gd name="connsiteX2" fmla="*/ 1106539 w 1103195"/>
                <a:gd name="connsiteY2" fmla="*/ 0 h 768894"/>
                <a:gd name="connsiteX3" fmla="*/ 0 w 1103195"/>
                <a:gd name="connsiteY3" fmla="*/ 0 h 768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3195" h="768894">
                  <a:moveTo>
                    <a:pt x="0" y="0"/>
                  </a:moveTo>
                  <a:lnTo>
                    <a:pt x="782266" y="782266"/>
                  </a:lnTo>
                  <a:cubicBezTo>
                    <a:pt x="979504" y="564970"/>
                    <a:pt x="1093167" y="290843"/>
                    <a:pt x="110653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333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3D Model 5" descr="Origami lion jumping and turning in a circle in excitement.">
                <a:extLst>
                  <a:ext uri="{FF2B5EF4-FFF2-40B4-BE49-F238E27FC236}">
                    <a16:creationId xmlns:a16="http://schemas.microsoft.com/office/drawing/2014/main" id="{F006CEF9-D365-4F77-8107-4D5B4DD3CCC0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130499190"/>
                  </p:ext>
                </p:extLst>
              </p:nvPr>
            </p:nvGraphicFramePr>
            <p:xfrm>
              <a:off x="1133172" y="1762153"/>
              <a:ext cx="2961696" cy="3494991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961696" cy="3494991"/>
                    </a:xfrm>
                    <a:prstGeom prst="rect">
                      <a:avLst/>
                    </a:prstGeom>
                  </am3d:spPr>
                  <am3d:camera>
                    <am3d:pos x="6305719" y="1219072" z="65487742"/>
                    <am3d:up dx="0" dy="36000000" dz="0"/>
                    <am3d:lookAt x="6305719" y="1219072" z="0"/>
                    <am3d:perspective fov="1224942"/>
                  </am3d:camera>
                  <am3d:trans>
                    <am3d:meterPerModelUnit n="13418305" d="1000000"/>
                    <am3d:preTrans dx="0" dy="-13719162" dz="1115424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800000" az="600000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3D Model 5" descr="Origami lion jumping and turning in a circle in excitement.">
                <a:extLst>
                  <a:ext uri="{FF2B5EF4-FFF2-40B4-BE49-F238E27FC236}">
                    <a16:creationId xmlns:a16="http://schemas.microsoft.com/office/drawing/2014/main" id="{F006CEF9-D365-4F77-8107-4D5B4DD3CCC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33172" y="1762153"/>
                <a:ext cx="2961696" cy="3494991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 descr="Develetech logo - an orange line that goes up to a peak and then drops down to a valley before going back to level.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4876800"/>
            <a:ext cx="7474001" cy="191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87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3" title="Confetti Falling">
            <a:hlinkClick r:id="" action="ppaction://media"/>
            <a:extLst>
              <a:ext uri="{FF2B5EF4-FFF2-40B4-BE49-F238E27FC236}">
                <a16:creationId xmlns:a16="http://schemas.microsoft.com/office/drawing/2014/main" id="{E58C591F-A501-449D-BA22-5DDEFE6E211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1228C91-BD3E-4A2E-BE29-0A8D1BC80717}"/>
              </a:ext>
            </a:extLst>
          </p:cNvPr>
          <p:cNvSpPr txBox="1"/>
          <p:nvPr/>
        </p:nvSpPr>
        <p:spPr>
          <a:xfrm>
            <a:off x="4558862" y="2921166"/>
            <a:ext cx="5334000" cy="1015663"/>
          </a:xfrm>
          <a:prstGeom prst="rect">
            <a:avLst/>
          </a:prstGeom>
          <a:solidFill>
            <a:schemeClr val="tx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6600"/>
                </a:solidFill>
              </a:rPr>
              <a:t>Let’s Do This!!</a:t>
            </a:r>
          </a:p>
        </p:txBody>
      </p:sp>
      <p:pic>
        <p:nvPicPr>
          <p:cNvPr id="6" name="Picture 5" descr="Businesswoman raising fists">
            <a:extLst>
              <a:ext uri="{FF2B5EF4-FFF2-40B4-BE49-F238E27FC236}">
                <a16:creationId xmlns:a16="http://schemas.microsoft.com/office/drawing/2014/main" id="{F9ADE7E8-2C0E-466D-B526-60D5238172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66699"/>
            <a:ext cx="2871576" cy="6324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5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701A9E-9D5E-4510-8124-59A7121281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098" b="56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816940D-D684-4FE0-AFCC-3682D48E1B5E}"/>
              </a:ext>
            </a:extLst>
          </p:cNvPr>
          <p:cNvSpPr txBox="1"/>
          <p:nvPr/>
        </p:nvSpPr>
        <p:spPr>
          <a:xfrm>
            <a:off x="0" y="685800"/>
            <a:ext cx="12192000" cy="1200329"/>
          </a:xfrm>
          <a:prstGeom prst="rect">
            <a:avLst/>
          </a:prstGeom>
          <a:solidFill>
            <a:srgbClr val="74B3D6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New Visions Now</a:t>
            </a:r>
          </a:p>
        </p:txBody>
      </p:sp>
    </p:spTree>
    <p:extLst>
      <p:ext uri="{BB962C8B-B14F-4D97-AF65-F5344CB8AC3E}">
        <p14:creationId xmlns:p14="http://schemas.microsoft.com/office/powerpoint/2010/main" val="1706626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 Business Value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94561"/>
            <a:ext cx="10820400" cy="1844040"/>
          </a:xfrm>
        </p:spPr>
        <p:txBody>
          <a:bodyPr anchor="t"/>
          <a:lstStyle/>
          <a:p>
            <a:r>
              <a:rPr lang="en-US" dirty="0"/>
              <a:t>Increase market share by penetrating further into the growing mobile phone and tablet PC markets.</a:t>
            </a:r>
          </a:p>
          <a:p>
            <a:r>
              <a:rPr lang="en-US" dirty="0"/>
              <a:t>Integrate mobile and home gaming platforms – “Always with you.”</a:t>
            </a:r>
          </a:p>
          <a:p>
            <a:r>
              <a:rPr lang="en-US" dirty="0"/>
              <a:t>First-to-market “next generation” Web-TV experience.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B60845A-C9A2-4D70-9AD0-A987CCB6A379}"/>
              </a:ext>
            </a:extLst>
          </p:cNvPr>
          <p:cNvSpPr/>
          <p:nvPr/>
        </p:nvSpPr>
        <p:spPr>
          <a:xfrm>
            <a:off x="7174742" y="4306064"/>
            <a:ext cx="2202873" cy="2049780"/>
          </a:xfrm>
          <a:custGeom>
            <a:avLst/>
            <a:gdLst>
              <a:gd name="connsiteX0" fmla="*/ 1635079 w 2202873"/>
              <a:gd name="connsiteY0" fmla="*/ 1436566 h 2049780"/>
              <a:gd name="connsiteX1" fmla="*/ 1680770 w 2202873"/>
              <a:gd name="connsiteY1" fmla="*/ 1461488 h 2049780"/>
              <a:gd name="connsiteX2" fmla="*/ 1821873 w 2202873"/>
              <a:gd name="connsiteY2" fmla="*/ 1728171 h 2049780"/>
              <a:gd name="connsiteX3" fmla="*/ 1501833 w 2202873"/>
              <a:gd name="connsiteY3" fmla="*/ 2049780 h 2049780"/>
              <a:gd name="connsiteX4" fmla="*/ 1181793 w 2202873"/>
              <a:gd name="connsiteY4" fmla="*/ 1728171 h 2049780"/>
              <a:gd name="connsiteX5" fmla="*/ 1185681 w 2202873"/>
              <a:gd name="connsiteY5" fmla="*/ 1689417 h 2049780"/>
              <a:gd name="connsiteX6" fmla="*/ 1286469 w 2202873"/>
              <a:gd name="connsiteY6" fmla="*/ 1666189 h 2049780"/>
              <a:gd name="connsiteX7" fmla="*/ 1572224 w 2202873"/>
              <a:gd name="connsiteY7" fmla="*/ 1502493 h 2049780"/>
              <a:gd name="connsiteX8" fmla="*/ 1891146 w 2202873"/>
              <a:gd name="connsiteY8" fmla="*/ 742110 h 2049780"/>
              <a:gd name="connsiteX9" fmla="*/ 1980127 w 2202873"/>
              <a:gd name="connsiteY9" fmla="*/ 760075 h 2049780"/>
              <a:gd name="connsiteX10" fmla="*/ 1982350 w 2202873"/>
              <a:gd name="connsiteY10" fmla="*/ 761281 h 2049780"/>
              <a:gd name="connsiteX11" fmla="*/ 1974273 w 2202873"/>
              <a:gd name="connsiteY11" fmla="*/ 801288 h 2049780"/>
              <a:gd name="connsiteX12" fmla="*/ 2088573 w 2202873"/>
              <a:gd name="connsiteY12" fmla="*/ 915588 h 2049780"/>
              <a:gd name="connsiteX13" fmla="*/ 2110893 w 2202873"/>
              <a:gd name="connsiteY13" fmla="*/ 911082 h 2049780"/>
              <a:gd name="connsiteX14" fmla="*/ 2115102 w 2202873"/>
              <a:gd name="connsiteY14" fmla="*/ 924639 h 2049780"/>
              <a:gd name="connsiteX15" fmla="*/ 2119746 w 2202873"/>
              <a:gd name="connsiteY15" fmla="*/ 970710 h 2049780"/>
              <a:gd name="connsiteX16" fmla="*/ 1891146 w 2202873"/>
              <a:gd name="connsiteY16" fmla="*/ 1199310 h 2049780"/>
              <a:gd name="connsiteX17" fmla="*/ 1802165 w 2202873"/>
              <a:gd name="connsiteY17" fmla="*/ 1181346 h 2049780"/>
              <a:gd name="connsiteX18" fmla="*/ 1782052 w 2202873"/>
              <a:gd name="connsiteY18" fmla="*/ 1170429 h 2049780"/>
              <a:gd name="connsiteX19" fmla="*/ 1806392 w 2202873"/>
              <a:gd name="connsiteY19" fmla="*/ 1092017 h 2049780"/>
              <a:gd name="connsiteX20" fmla="*/ 1821873 w 2202873"/>
              <a:gd name="connsiteY20" fmla="*/ 938447 h 2049780"/>
              <a:gd name="connsiteX21" fmla="*/ 1806392 w 2202873"/>
              <a:gd name="connsiteY21" fmla="*/ 784878 h 2049780"/>
              <a:gd name="connsiteX22" fmla="*/ 1799193 w 2202873"/>
              <a:gd name="connsiteY22" fmla="*/ 761688 h 2049780"/>
              <a:gd name="connsiteX23" fmla="*/ 1802165 w 2202873"/>
              <a:gd name="connsiteY23" fmla="*/ 760075 h 2049780"/>
              <a:gd name="connsiteX24" fmla="*/ 1891146 w 2202873"/>
              <a:gd name="connsiteY24" fmla="*/ 742110 h 2049780"/>
              <a:gd name="connsiteX25" fmla="*/ 2088573 w 2202873"/>
              <a:gd name="connsiteY25" fmla="*/ 686988 h 2049780"/>
              <a:gd name="connsiteX26" fmla="*/ 2202873 w 2202873"/>
              <a:gd name="connsiteY26" fmla="*/ 801288 h 2049780"/>
              <a:gd name="connsiteX27" fmla="*/ 2133064 w 2202873"/>
              <a:gd name="connsiteY27" fmla="*/ 906606 h 2049780"/>
              <a:gd name="connsiteX28" fmla="*/ 2110893 w 2202873"/>
              <a:gd name="connsiteY28" fmla="*/ 911082 h 2049780"/>
              <a:gd name="connsiteX29" fmla="*/ 2101781 w 2202873"/>
              <a:gd name="connsiteY29" fmla="*/ 881729 h 2049780"/>
              <a:gd name="connsiteX30" fmla="*/ 2018958 w 2202873"/>
              <a:gd name="connsiteY30" fmla="*/ 781152 h 2049780"/>
              <a:gd name="connsiteX31" fmla="*/ 1982350 w 2202873"/>
              <a:gd name="connsiteY31" fmla="*/ 761281 h 2049780"/>
              <a:gd name="connsiteX32" fmla="*/ 1983255 w 2202873"/>
              <a:gd name="connsiteY32" fmla="*/ 756798 h 2049780"/>
              <a:gd name="connsiteX33" fmla="*/ 2088573 w 2202873"/>
              <a:gd name="connsiteY33" fmla="*/ 686988 h 2049780"/>
              <a:gd name="connsiteX34" fmla="*/ 1059873 w 2202873"/>
              <a:gd name="connsiteY34" fmla="*/ 176447 h 2049780"/>
              <a:gd name="connsiteX35" fmla="*/ 1175918 w 2202873"/>
              <a:gd name="connsiteY35" fmla="*/ 185227 h 2049780"/>
              <a:gd name="connsiteX36" fmla="*/ 1205014 w 2202873"/>
              <a:gd name="connsiteY36" fmla="*/ 191933 h 2049780"/>
              <a:gd name="connsiteX37" fmla="*/ 1209009 w 2202873"/>
              <a:gd name="connsiteY37" fmla="*/ 211721 h 2049780"/>
              <a:gd name="connsiteX38" fmla="*/ 1349433 w 2202873"/>
              <a:gd name="connsiteY38" fmla="*/ 304800 h 2049780"/>
              <a:gd name="connsiteX39" fmla="*/ 1408754 w 2202873"/>
              <a:gd name="connsiteY39" fmla="*/ 292824 h 2049780"/>
              <a:gd name="connsiteX40" fmla="*/ 1433245 w 2202873"/>
              <a:gd name="connsiteY40" fmla="*/ 276312 h 2049780"/>
              <a:gd name="connsiteX41" fmla="*/ 1485914 w 2202873"/>
              <a:gd name="connsiteY41" fmla="*/ 306585 h 2049780"/>
              <a:gd name="connsiteX42" fmla="*/ 1761991 w 2202873"/>
              <a:gd name="connsiteY42" fmla="*/ 641842 h 2049780"/>
              <a:gd name="connsiteX43" fmla="*/ 1799193 w 2202873"/>
              <a:gd name="connsiteY43" fmla="*/ 761688 h 2049780"/>
              <a:gd name="connsiteX44" fmla="*/ 1763334 w 2202873"/>
              <a:gd name="connsiteY44" fmla="*/ 781152 h 2049780"/>
              <a:gd name="connsiteX45" fmla="*/ 1662546 w 2202873"/>
              <a:gd name="connsiteY45" fmla="*/ 970710 h 2049780"/>
              <a:gd name="connsiteX46" fmla="*/ 1763334 w 2202873"/>
              <a:gd name="connsiteY46" fmla="*/ 1160269 h 2049780"/>
              <a:gd name="connsiteX47" fmla="*/ 1782052 w 2202873"/>
              <a:gd name="connsiteY47" fmla="*/ 1170429 h 2049780"/>
              <a:gd name="connsiteX48" fmla="*/ 1761991 w 2202873"/>
              <a:gd name="connsiteY48" fmla="*/ 1235052 h 2049780"/>
              <a:gd name="connsiteX49" fmla="*/ 1647869 w 2202873"/>
              <a:gd name="connsiteY49" fmla="*/ 1423150 h 2049780"/>
              <a:gd name="connsiteX50" fmla="*/ 1635079 w 2202873"/>
              <a:gd name="connsiteY50" fmla="*/ 1436566 h 2049780"/>
              <a:gd name="connsiteX51" fmla="*/ 1626407 w 2202873"/>
              <a:gd name="connsiteY51" fmla="*/ 1431836 h 2049780"/>
              <a:gd name="connsiteX52" fmla="*/ 1501833 w 2202873"/>
              <a:gd name="connsiteY52" fmla="*/ 1406562 h 2049780"/>
              <a:gd name="connsiteX53" fmla="*/ 1188295 w 2202873"/>
              <a:gd name="connsiteY53" fmla="*/ 1663356 h 2049780"/>
              <a:gd name="connsiteX54" fmla="*/ 1185681 w 2202873"/>
              <a:gd name="connsiteY54" fmla="*/ 1689417 h 2049780"/>
              <a:gd name="connsiteX55" fmla="*/ 1175918 w 2202873"/>
              <a:gd name="connsiteY55" fmla="*/ 1691667 h 2049780"/>
              <a:gd name="connsiteX56" fmla="*/ 1059873 w 2202873"/>
              <a:gd name="connsiteY56" fmla="*/ 1700447 h 2049780"/>
              <a:gd name="connsiteX57" fmla="*/ 297873 w 2202873"/>
              <a:gd name="connsiteY57" fmla="*/ 938447 h 2049780"/>
              <a:gd name="connsiteX58" fmla="*/ 312397 w 2202873"/>
              <a:gd name="connsiteY58" fmla="*/ 794372 h 2049780"/>
              <a:gd name="connsiteX59" fmla="*/ 381000 w 2202873"/>
              <a:gd name="connsiteY59" fmla="*/ 801288 h 2049780"/>
              <a:gd name="connsiteX60" fmla="*/ 762000 w 2202873"/>
              <a:gd name="connsiteY60" fmla="*/ 420288 h 2049780"/>
              <a:gd name="connsiteX61" fmla="*/ 732059 w 2202873"/>
              <a:gd name="connsiteY61" fmla="*/ 271986 h 2049780"/>
              <a:gd name="connsiteX62" fmla="*/ 724212 w 2202873"/>
              <a:gd name="connsiteY62" fmla="*/ 257528 h 2049780"/>
              <a:gd name="connsiteX63" fmla="*/ 763268 w 2202873"/>
              <a:gd name="connsiteY63" fmla="*/ 236329 h 2049780"/>
              <a:gd name="connsiteX64" fmla="*/ 1059873 w 2202873"/>
              <a:gd name="connsiteY64" fmla="*/ 176447 h 2049780"/>
              <a:gd name="connsiteX65" fmla="*/ 381000 w 2202873"/>
              <a:gd name="connsiteY65" fmla="*/ 39288 h 2049780"/>
              <a:gd name="connsiteX66" fmla="*/ 696931 w 2202873"/>
              <a:gd name="connsiteY66" fmla="*/ 207268 h 2049780"/>
              <a:gd name="connsiteX67" fmla="*/ 724212 w 2202873"/>
              <a:gd name="connsiteY67" fmla="*/ 257528 h 2049780"/>
              <a:gd name="connsiteX68" fmla="*/ 633832 w 2202873"/>
              <a:gd name="connsiteY68" fmla="*/ 306585 h 2049780"/>
              <a:gd name="connsiteX69" fmla="*/ 313354 w 2202873"/>
              <a:gd name="connsiteY69" fmla="*/ 784878 h 2049780"/>
              <a:gd name="connsiteX70" fmla="*/ 312397 w 2202873"/>
              <a:gd name="connsiteY70" fmla="*/ 794372 h 2049780"/>
              <a:gd name="connsiteX71" fmla="*/ 304215 w 2202873"/>
              <a:gd name="connsiteY71" fmla="*/ 793548 h 2049780"/>
              <a:gd name="connsiteX72" fmla="*/ 0 w 2202873"/>
              <a:gd name="connsiteY72" fmla="*/ 420288 h 2049780"/>
              <a:gd name="connsiteX73" fmla="*/ 381000 w 2202873"/>
              <a:gd name="connsiteY73" fmla="*/ 39288 h 2049780"/>
              <a:gd name="connsiteX74" fmla="*/ 1349433 w 2202873"/>
              <a:gd name="connsiteY74" fmla="*/ 0 h 2049780"/>
              <a:gd name="connsiteX75" fmla="*/ 1501833 w 2202873"/>
              <a:gd name="connsiteY75" fmla="*/ 152400 h 2049780"/>
              <a:gd name="connsiteX76" fmla="*/ 1457196 w 2202873"/>
              <a:gd name="connsiteY76" fmla="*/ 260163 h 2049780"/>
              <a:gd name="connsiteX77" fmla="*/ 1433245 w 2202873"/>
              <a:gd name="connsiteY77" fmla="*/ 276312 h 2049780"/>
              <a:gd name="connsiteX78" fmla="*/ 1390232 w 2202873"/>
              <a:gd name="connsiteY78" fmla="*/ 251589 h 2049780"/>
              <a:gd name="connsiteX79" fmla="*/ 1286469 w 2202873"/>
              <a:gd name="connsiteY79" fmla="*/ 210705 h 2049780"/>
              <a:gd name="connsiteX80" fmla="*/ 1205014 w 2202873"/>
              <a:gd name="connsiteY80" fmla="*/ 191933 h 2049780"/>
              <a:gd name="connsiteX81" fmla="*/ 1197033 w 2202873"/>
              <a:gd name="connsiteY81" fmla="*/ 152400 h 2049780"/>
              <a:gd name="connsiteX82" fmla="*/ 1349433 w 2202873"/>
              <a:gd name="connsiteY82" fmla="*/ 0 h 204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202873" h="2049780">
                <a:moveTo>
                  <a:pt x="1635079" y="1436566"/>
                </a:moveTo>
                <a:lnTo>
                  <a:pt x="1680770" y="1461488"/>
                </a:lnTo>
                <a:cubicBezTo>
                  <a:pt x="1765902" y="1519283"/>
                  <a:pt x="1821873" y="1617159"/>
                  <a:pt x="1821873" y="1728171"/>
                </a:cubicBezTo>
                <a:cubicBezTo>
                  <a:pt x="1821873" y="1905791"/>
                  <a:pt x="1678586" y="2049780"/>
                  <a:pt x="1501833" y="2049780"/>
                </a:cubicBezTo>
                <a:cubicBezTo>
                  <a:pt x="1325080" y="2049780"/>
                  <a:pt x="1181793" y="1905791"/>
                  <a:pt x="1181793" y="1728171"/>
                </a:cubicBezTo>
                <a:lnTo>
                  <a:pt x="1185681" y="1689417"/>
                </a:lnTo>
                <a:lnTo>
                  <a:pt x="1286469" y="1666189"/>
                </a:lnTo>
                <a:cubicBezTo>
                  <a:pt x="1393841" y="1632793"/>
                  <a:pt x="1491032" y="1576289"/>
                  <a:pt x="1572224" y="1502493"/>
                </a:cubicBezTo>
                <a:close/>
                <a:moveTo>
                  <a:pt x="1891146" y="742110"/>
                </a:moveTo>
                <a:cubicBezTo>
                  <a:pt x="1922709" y="742110"/>
                  <a:pt x="1952778" y="748507"/>
                  <a:pt x="1980127" y="760075"/>
                </a:cubicBezTo>
                <a:lnTo>
                  <a:pt x="1982350" y="761281"/>
                </a:lnTo>
                <a:lnTo>
                  <a:pt x="1974273" y="801288"/>
                </a:lnTo>
                <a:cubicBezTo>
                  <a:pt x="1974273" y="864414"/>
                  <a:pt x="2025447" y="915588"/>
                  <a:pt x="2088573" y="915588"/>
                </a:cubicBezTo>
                <a:lnTo>
                  <a:pt x="2110893" y="911082"/>
                </a:lnTo>
                <a:lnTo>
                  <a:pt x="2115102" y="924639"/>
                </a:lnTo>
                <a:cubicBezTo>
                  <a:pt x="2118147" y="939521"/>
                  <a:pt x="2119746" y="954929"/>
                  <a:pt x="2119746" y="970710"/>
                </a:cubicBezTo>
                <a:cubicBezTo>
                  <a:pt x="2119746" y="1096962"/>
                  <a:pt x="2017398" y="1199310"/>
                  <a:pt x="1891146" y="1199310"/>
                </a:cubicBezTo>
                <a:cubicBezTo>
                  <a:pt x="1859583" y="1199310"/>
                  <a:pt x="1829514" y="1192913"/>
                  <a:pt x="1802165" y="1181346"/>
                </a:cubicBezTo>
                <a:lnTo>
                  <a:pt x="1782052" y="1170429"/>
                </a:lnTo>
                <a:lnTo>
                  <a:pt x="1806392" y="1092017"/>
                </a:lnTo>
                <a:cubicBezTo>
                  <a:pt x="1816542" y="1042412"/>
                  <a:pt x="1821873" y="991052"/>
                  <a:pt x="1821873" y="938447"/>
                </a:cubicBezTo>
                <a:cubicBezTo>
                  <a:pt x="1821873" y="885842"/>
                  <a:pt x="1816542" y="834482"/>
                  <a:pt x="1806392" y="784878"/>
                </a:cubicBezTo>
                <a:lnTo>
                  <a:pt x="1799193" y="761688"/>
                </a:lnTo>
                <a:lnTo>
                  <a:pt x="1802165" y="760075"/>
                </a:lnTo>
                <a:cubicBezTo>
                  <a:pt x="1829514" y="748507"/>
                  <a:pt x="1859583" y="742110"/>
                  <a:pt x="1891146" y="742110"/>
                </a:cubicBezTo>
                <a:close/>
                <a:moveTo>
                  <a:pt x="2088573" y="686988"/>
                </a:moveTo>
                <a:cubicBezTo>
                  <a:pt x="2151699" y="686988"/>
                  <a:pt x="2202873" y="738162"/>
                  <a:pt x="2202873" y="801288"/>
                </a:cubicBezTo>
                <a:cubicBezTo>
                  <a:pt x="2202873" y="848633"/>
                  <a:pt x="2174088" y="889254"/>
                  <a:pt x="2133064" y="906606"/>
                </a:cubicBezTo>
                <a:lnTo>
                  <a:pt x="2110893" y="911082"/>
                </a:lnTo>
                <a:lnTo>
                  <a:pt x="2101781" y="881729"/>
                </a:lnTo>
                <a:cubicBezTo>
                  <a:pt x="2084430" y="840705"/>
                  <a:pt x="2055443" y="805800"/>
                  <a:pt x="2018958" y="781152"/>
                </a:cubicBezTo>
                <a:lnTo>
                  <a:pt x="1982350" y="761281"/>
                </a:lnTo>
                <a:lnTo>
                  <a:pt x="1983255" y="756798"/>
                </a:lnTo>
                <a:cubicBezTo>
                  <a:pt x="2000607" y="715774"/>
                  <a:pt x="2041228" y="686988"/>
                  <a:pt x="2088573" y="686988"/>
                </a:cubicBezTo>
                <a:close/>
                <a:moveTo>
                  <a:pt x="1059873" y="176447"/>
                </a:moveTo>
                <a:cubicBezTo>
                  <a:pt x="1099327" y="176447"/>
                  <a:pt x="1138080" y="179446"/>
                  <a:pt x="1175918" y="185227"/>
                </a:cubicBezTo>
                <a:lnTo>
                  <a:pt x="1205014" y="191933"/>
                </a:lnTo>
                <a:lnTo>
                  <a:pt x="1209009" y="211721"/>
                </a:lnTo>
                <a:cubicBezTo>
                  <a:pt x="1232145" y="266420"/>
                  <a:pt x="1286307" y="304800"/>
                  <a:pt x="1349433" y="304800"/>
                </a:cubicBezTo>
                <a:cubicBezTo>
                  <a:pt x="1370475" y="304800"/>
                  <a:pt x="1390521" y="300536"/>
                  <a:pt x="1408754" y="292824"/>
                </a:cubicBezTo>
                <a:lnTo>
                  <a:pt x="1433245" y="276312"/>
                </a:lnTo>
                <a:lnTo>
                  <a:pt x="1485914" y="306585"/>
                </a:lnTo>
                <a:cubicBezTo>
                  <a:pt x="1607530" y="388747"/>
                  <a:pt x="1704152" y="505096"/>
                  <a:pt x="1761991" y="641842"/>
                </a:cubicBezTo>
                <a:lnTo>
                  <a:pt x="1799193" y="761688"/>
                </a:lnTo>
                <a:lnTo>
                  <a:pt x="1763334" y="781152"/>
                </a:lnTo>
                <a:cubicBezTo>
                  <a:pt x="1702526" y="822233"/>
                  <a:pt x="1662546" y="891803"/>
                  <a:pt x="1662546" y="970710"/>
                </a:cubicBezTo>
                <a:cubicBezTo>
                  <a:pt x="1662546" y="1049618"/>
                  <a:pt x="1702526" y="1119188"/>
                  <a:pt x="1763334" y="1160269"/>
                </a:cubicBezTo>
                <a:lnTo>
                  <a:pt x="1782052" y="1170429"/>
                </a:lnTo>
                <a:lnTo>
                  <a:pt x="1761991" y="1235052"/>
                </a:lnTo>
                <a:cubicBezTo>
                  <a:pt x="1733072" y="1303425"/>
                  <a:pt x="1694456" y="1366699"/>
                  <a:pt x="1647869" y="1423150"/>
                </a:cubicBezTo>
                <a:lnTo>
                  <a:pt x="1635079" y="1436566"/>
                </a:lnTo>
                <a:lnTo>
                  <a:pt x="1626407" y="1431836"/>
                </a:lnTo>
                <a:cubicBezTo>
                  <a:pt x="1588118" y="1415562"/>
                  <a:pt x="1546021" y="1406562"/>
                  <a:pt x="1501833" y="1406562"/>
                </a:cubicBezTo>
                <a:cubicBezTo>
                  <a:pt x="1347174" y="1406562"/>
                  <a:pt x="1218138" y="1516804"/>
                  <a:pt x="1188295" y="1663356"/>
                </a:cubicBezTo>
                <a:lnTo>
                  <a:pt x="1185681" y="1689417"/>
                </a:lnTo>
                <a:lnTo>
                  <a:pt x="1175918" y="1691667"/>
                </a:lnTo>
                <a:cubicBezTo>
                  <a:pt x="1138080" y="1697449"/>
                  <a:pt x="1099327" y="1700447"/>
                  <a:pt x="1059873" y="1700447"/>
                </a:cubicBezTo>
                <a:cubicBezTo>
                  <a:pt x="639032" y="1700447"/>
                  <a:pt x="297873" y="1359288"/>
                  <a:pt x="297873" y="938447"/>
                </a:cubicBezTo>
                <a:lnTo>
                  <a:pt x="312397" y="794372"/>
                </a:lnTo>
                <a:lnTo>
                  <a:pt x="381000" y="801288"/>
                </a:lnTo>
                <a:cubicBezTo>
                  <a:pt x="591420" y="801288"/>
                  <a:pt x="762000" y="630708"/>
                  <a:pt x="762000" y="420288"/>
                </a:cubicBezTo>
                <a:cubicBezTo>
                  <a:pt x="762000" y="367683"/>
                  <a:pt x="751339" y="317568"/>
                  <a:pt x="732059" y="271986"/>
                </a:cubicBezTo>
                <a:lnTo>
                  <a:pt x="724212" y="257528"/>
                </a:lnTo>
                <a:lnTo>
                  <a:pt x="763268" y="236329"/>
                </a:lnTo>
                <a:cubicBezTo>
                  <a:pt x="854433" y="197770"/>
                  <a:pt x="954663" y="176447"/>
                  <a:pt x="1059873" y="176447"/>
                </a:cubicBezTo>
                <a:close/>
                <a:moveTo>
                  <a:pt x="381000" y="39288"/>
                </a:moveTo>
                <a:cubicBezTo>
                  <a:pt x="512513" y="39288"/>
                  <a:pt x="628463" y="105921"/>
                  <a:pt x="696931" y="207268"/>
                </a:cubicBezTo>
                <a:lnTo>
                  <a:pt x="724212" y="257528"/>
                </a:lnTo>
                <a:lnTo>
                  <a:pt x="633832" y="306585"/>
                </a:lnTo>
                <a:cubicBezTo>
                  <a:pt x="471677" y="416134"/>
                  <a:pt x="353956" y="586460"/>
                  <a:pt x="313354" y="784878"/>
                </a:cubicBezTo>
                <a:lnTo>
                  <a:pt x="312397" y="794372"/>
                </a:lnTo>
                <a:lnTo>
                  <a:pt x="304215" y="793548"/>
                </a:lnTo>
                <a:cubicBezTo>
                  <a:pt x="130600" y="758021"/>
                  <a:pt x="0" y="604406"/>
                  <a:pt x="0" y="420288"/>
                </a:cubicBezTo>
                <a:cubicBezTo>
                  <a:pt x="0" y="209868"/>
                  <a:pt x="170580" y="39288"/>
                  <a:pt x="381000" y="39288"/>
                </a:cubicBezTo>
                <a:close/>
                <a:moveTo>
                  <a:pt x="1349433" y="0"/>
                </a:moveTo>
                <a:cubicBezTo>
                  <a:pt x="1433601" y="0"/>
                  <a:pt x="1501833" y="68232"/>
                  <a:pt x="1501833" y="152400"/>
                </a:cubicBezTo>
                <a:cubicBezTo>
                  <a:pt x="1501833" y="194484"/>
                  <a:pt x="1484775" y="232584"/>
                  <a:pt x="1457196" y="260163"/>
                </a:cubicBezTo>
                <a:lnTo>
                  <a:pt x="1433245" y="276312"/>
                </a:lnTo>
                <a:lnTo>
                  <a:pt x="1390232" y="251589"/>
                </a:lnTo>
                <a:cubicBezTo>
                  <a:pt x="1356919" y="235537"/>
                  <a:pt x="1322259" y="221837"/>
                  <a:pt x="1286469" y="210705"/>
                </a:cubicBezTo>
                <a:lnTo>
                  <a:pt x="1205014" y="191933"/>
                </a:lnTo>
                <a:lnTo>
                  <a:pt x="1197033" y="152400"/>
                </a:lnTo>
                <a:cubicBezTo>
                  <a:pt x="1197033" y="68232"/>
                  <a:pt x="1265265" y="0"/>
                  <a:pt x="1349433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9E0159F-DD63-43E4-910C-6A6146CDD919}"/>
              </a:ext>
            </a:extLst>
          </p:cNvPr>
          <p:cNvSpPr/>
          <p:nvPr/>
        </p:nvSpPr>
        <p:spPr>
          <a:xfrm>
            <a:off x="2731259" y="4874259"/>
            <a:ext cx="2286000" cy="1481585"/>
          </a:xfrm>
          <a:custGeom>
            <a:avLst/>
            <a:gdLst>
              <a:gd name="connsiteX0" fmla="*/ 862137 w 2286000"/>
              <a:gd name="connsiteY0" fmla="*/ 619973 h 1481585"/>
              <a:gd name="connsiteX1" fmla="*/ 1143000 w 2286000"/>
              <a:gd name="connsiteY1" fmla="*/ 685800 h 1481585"/>
              <a:gd name="connsiteX2" fmla="*/ 1368577 w 2286000"/>
              <a:gd name="connsiteY2" fmla="*/ 738670 h 1481585"/>
              <a:gd name="connsiteX3" fmla="*/ 1345056 w 2286000"/>
              <a:gd name="connsiteY3" fmla="*/ 773556 h 1481585"/>
              <a:gd name="connsiteX4" fmla="*/ 1143000 w 2286000"/>
              <a:gd name="connsiteY4" fmla="*/ 857250 h 1481585"/>
              <a:gd name="connsiteX5" fmla="*/ 863056 w 2286000"/>
              <a:gd name="connsiteY5" fmla="*/ 629089 h 1481585"/>
              <a:gd name="connsiteX6" fmla="*/ 428625 w 2286000"/>
              <a:gd name="connsiteY6" fmla="*/ 576970 h 1481585"/>
              <a:gd name="connsiteX7" fmla="*/ 571500 w 2286000"/>
              <a:gd name="connsiteY7" fmla="*/ 578644 h 1481585"/>
              <a:gd name="connsiteX8" fmla="*/ 572228 w 2286000"/>
              <a:gd name="connsiteY8" fmla="*/ 578721 h 1481585"/>
              <a:gd name="connsiteX9" fmla="*/ 583111 w 2286000"/>
              <a:gd name="connsiteY9" fmla="*/ 686678 h 1481585"/>
              <a:gd name="connsiteX10" fmla="*/ 1143000 w 2286000"/>
              <a:gd name="connsiteY10" fmla="*/ 1143000 h 1481585"/>
              <a:gd name="connsiteX11" fmla="*/ 1669589 w 2286000"/>
              <a:gd name="connsiteY11" fmla="*/ 793954 h 1481585"/>
              <a:gd name="connsiteX12" fmla="*/ 1671312 w 2286000"/>
              <a:gd name="connsiteY12" fmla="*/ 788402 h 1481585"/>
              <a:gd name="connsiteX13" fmla="*/ 1714500 w 2286000"/>
              <a:gd name="connsiteY13" fmla="*/ 792957 h 1481585"/>
              <a:gd name="connsiteX14" fmla="*/ 2286000 w 2286000"/>
              <a:gd name="connsiteY14" fmla="*/ 685800 h 1481585"/>
              <a:gd name="connsiteX15" fmla="*/ 2286000 w 2286000"/>
              <a:gd name="connsiteY15" fmla="*/ 1371600 h 1481585"/>
              <a:gd name="connsiteX16" fmla="*/ 0 w 2286000"/>
              <a:gd name="connsiteY16" fmla="*/ 1371600 h 1481585"/>
              <a:gd name="connsiteX17" fmla="*/ 0 w 2286000"/>
              <a:gd name="connsiteY17" fmla="*/ 685800 h 1481585"/>
              <a:gd name="connsiteX18" fmla="*/ 428625 w 2286000"/>
              <a:gd name="connsiteY18" fmla="*/ 576970 h 1481585"/>
              <a:gd name="connsiteX19" fmla="*/ 1143000 w 2286000"/>
              <a:gd name="connsiteY19" fmla="*/ 0 h 1481585"/>
              <a:gd name="connsiteX20" fmla="*/ 1714500 w 2286000"/>
              <a:gd name="connsiteY20" fmla="*/ 571500 h 1481585"/>
              <a:gd name="connsiteX21" fmla="*/ 1702889 w 2286000"/>
              <a:gd name="connsiteY21" fmla="*/ 686678 h 1481585"/>
              <a:gd name="connsiteX22" fmla="*/ 1671312 w 2286000"/>
              <a:gd name="connsiteY22" fmla="*/ 788402 h 1481585"/>
              <a:gd name="connsiteX23" fmla="*/ 1571625 w 2286000"/>
              <a:gd name="connsiteY23" fmla="*/ 777888 h 1481585"/>
              <a:gd name="connsiteX24" fmla="*/ 1428750 w 2286000"/>
              <a:gd name="connsiteY24" fmla="*/ 752773 h 1481585"/>
              <a:gd name="connsiteX25" fmla="*/ 1368577 w 2286000"/>
              <a:gd name="connsiteY25" fmla="*/ 738670 h 1481585"/>
              <a:gd name="connsiteX26" fmla="*/ 1406294 w 2286000"/>
              <a:gd name="connsiteY26" fmla="*/ 682727 h 1481585"/>
              <a:gd name="connsiteX27" fmla="*/ 1428750 w 2286000"/>
              <a:gd name="connsiteY27" fmla="*/ 571500 h 1481585"/>
              <a:gd name="connsiteX28" fmla="*/ 1143000 w 2286000"/>
              <a:gd name="connsiteY28" fmla="*/ 285750 h 1481585"/>
              <a:gd name="connsiteX29" fmla="*/ 857250 w 2286000"/>
              <a:gd name="connsiteY29" fmla="*/ 571500 h 1481585"/>
              <a:gd name="connsiteX30" fmla="*/ 862137 w 2286000"/>
              <a:gd name="connsiteY30" fmla="*/ 619973 h 1481585"/>
              <a:gd name="connsiteX31" fmla="*/ 857250 w 2286000"/>
              <a:gd name="connsiteY31" fmla="*/ 618828 h 1481585"/>
              <a:gd name="connsiteX32" fmla="*/ 714375 w 2286000"/>
              <a:gd name="connsiteY32" fmla="*/ 593713 h 1481585"/>
              <a:gd name="connsiteX33" fmla="*/ 572228 w 2286000"/>
              <a:gd name="connsiteY33" fmla="*/ 578721 h 1481585"/>
              <a:gd name="connsiteX34" fmla="*/ 571500 w 2286000"/>
              <a:gd name="connsiteY34" fmla="*/ 571500 h 1481585"/>
              <a:gd name="connsiteX35" fmla="*/ 1143000 w 2286000"/>
              <a:gd name="connsiteY35" fmla="*/ 0 h 1481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286000" h="1481585">
                <a:moveTo>
                  <a:pt x="862137" y="619973"/>
                </a:moveTo>
                <a:lnTo>
                  <a:pt x="1143000" y="685800"/>
                </a:lnTo>
                <a:lnTo>
                  <a:pt x="1368577" y="738670"/>
                </a:lnTo>
                <a:lnTo>
                  <a:pt x="1345056" y="773556"/>
                </a:lnTo>
                <a:cubicBezTo>
                  <a:pt x="1293345" y="825267"/>
                  <a:pt x="1221908" y="857250"/>
                  <a:pt x="1143000" y="857250"/>
                </a:cubicBezTo>
                <a:cubicBezTo>
                  <a:pt x="1004912" y="857250"/>
                  <a:pt x="889701" y="759300"/>
                  <a:pt x="863056" y="629089"/>
                </a:cubicBezTo>
                <a:close/>
                <a:moveTo>
                  <a:pt x="428625" y="576970"/>
                </a:moveTo>
                <a:cubicBezTo>
                  <a:pt x="476250" y="574923"/>
                  <a:pt x="523875" y="575667"/>
                  <a:pt x="571500" y="578644"/>
                </a:cubicBezTo>
                <a:lnTo>
                  <a:pt x="572228" y="578721"/>
                </a:lnTo>
                <a:lnTo>
                  <a:pt x="583111" y="686678"/>
                </a:lnTo>
                <a:cubicBezTo>
                  <a:pt x="636401" y="947101"/>
                  <a:pt x="866823" y="1143000"/>
                  <a:pt x="1143000" y="1143000"/>
                </a:cubicBezTo>
                <a:cubicBezTo>
                  <a:pt x="1379723" y="1143000"/>
                  <a:pt x="1582830" y="999074"/>
                  <a:pt x="1669589" y="793954"/>
                </a:cubicBezTo>
                <a:lnTo>
                  <a:pt x="1671312" y="788402"/>
                </a:lnTo>
                <a:lnTo>
                  <a:pt x="1714500" y="792957"/>
                </a:lnTo>
                <a:cubicBezTo>
                  <a:pt x="1905000" y="804863"/>
                  <a:pt x="2095500" y="781050"/>
                  <a:pt x="2286000" y="685800"/>
                </a:cubicBezTo>
                <a:lnTo>
                  <a:pt x="2286000" y="1371600"/>
                </a:lnTo>
                <a:cubicBezTo>
                  <a:pt x="1524000" y="1752600"/>
                  <a:pt x="762000" y="990600"/>
                  <a:pt x="0" y="1371600"/>
                </a:cubicBezTo>
                <a:lnTo>
                  <a:pt x="0" y="685800"/>
                </a:lnTo>
                <a:cubicBezTo>
                  <a:pt x="142875" y="614363"/>
                  <a:pt x="285750" y="583109"/>
                  <a:pt x="428625" y="576970"/>
                </a:cubicBezTo>
                <a:close/>
                <a:moveTo>
                  <a:pt x="1143000" y="0"/>
                </a:moveTo>
                <a:cubicBezTo>
                  <a:pt x="1458631" y="0"/>
                  <a:pt x="1714500" y="255869"/>
                  <a:pt x="1714500" y="571500"/>
                </a:cubicBezTo>
                <a:cubicBezTo>
                  <a:pt x="1714500" y="610954"/>
                  <a:pt x="1710502" y="649474"/>
                  <a:pt x="1702889" y="686678"/>
                </a:cubicBezTo>
                <a:lnTo>
                  <a:pt x="1671312" y="788402"/>
                </a:lnTo>
                <a:lnTo>
                  <a:pt x="1571625" y="777888"/>
                </a:lnTo>
                <a:cubicBezTo>
                  <a:pt x="1524000" y="771004"/>
                  <a:pt x="1476375" y="762447"/>
                  <a:pt x="1428750" y="752773"/>
                </a:cubicBezTo>
                <a:lnTo>
                  <a:pt x="1368577" y="738670"/>
                </a:lnTo>
                <a:lnTo>
                  <a:pt x="1406294" y="682727"/>
                </a:lnTo>
                <a:cubicBezTo>
                  <a:pt x="1420754" y="648540"/>
                  <a:pt x="1428750" y="610954"/>
                  <a:pt x="1428750" y="571500"/>
                </a:cubicBezTo>
                <a:cubicBezTo>
                  <a:pt x="1428750" y="413685"/>
                  <a:pt x="1300815" y="285750"/>
                  <a:pt x="1143000" y="285750"/>
                </a:cubicBezTo>
                <a:cubicBezTo>
                  <a:pt x="985185" y="285750"/>
                  <a:pt x="857250" y="413685"/>
                  <a:pt x="857250" y="571500"/>
                </a:cubicBezTo>
                <a:lnTo>
                  <a:pt x="862137" y="619973"/>
                </a:lnTo>
                <a:lnTo>
                  <a:pt x="857250" y="618828"/>
                </a:lnTo>
                <a:cubicBezTo>
                  <a:pt x="809625" y="609154"/>
                  <a:pt x="762000" y="600596"/>
                  <a:pt x="714375" y="593713"/>
                </a:cubicBezTo>
                <a:lnTo>
                  <a:pt x="572228" y="578721"/>
                </a:lnTo>
                <a:lnTo>
                  <a:pt x="571500" y="571500"/>
                </a:lnTo>
                <a:cubicBezTo>
                  <a:pt x="571500" y="255869"/>
                  <a:pt x="827369" y="0"/>
                  <a:pt x="11430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24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ave 6">
            <a:extLst>
              <a:ext uri="{FF2B5EF4-FFF2-40B4-BE49-F238E27FC236}">
                <a16:creationId xmlns:a16="http://schemas.microsoft.com/office/drawing/2014/main" id="{290423FA-1DBD-445C-9FB4-BE00D18DDD6A}"/>
              </a:ext>
            </a:extLst>
          </p:cNvPr>
          <p:cNvSpPr/>
          <p:nvPr/>
        </p:nvSpPr>
        <p:spPr>
          <a:xfrm>
            <a:off x="4876800" y="4819359"/>
            <a:ext cx="3474720" cy="1253836"/>
          </a:xfrm>
          <a:prstGeom prst="wav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Parana</a:t>
            </a:r>
          </a:p>
        </p:txBody>
      </p:sp>
      <p:sp>
        <p:nvSpPr>
          <p:cNvPr id="18" name="Wave 17">
            <a:extLst>
              <a:ext uri="{FF2B5EF4-FFF2-40B4-BE49-F238E27FC236}">
                <a16:creationId xmlns:a16="http://schemas.microsoft.com/office/drawing/2014/main" id="{3F4493E2-F7B3-40E5-B154-FE998B58A27F}"/>
              </a:ext>
            </a:extLst>
          </p:cNvPr>
          <p:cNvSpPr/>
          <p:nvPr/>
        </p:nvSpPr>
        <p:spPr>
          <a:xfrm>
            <a:off x="7566660" y="4375564"/>
            <a:ext cx="3474720" cy="1253836"/>
          </a:xfrm>
          <a:prstGeom prst="wav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Nolina</a:t>
            </a:r>
          </a:p>
        </p:txBody>
      </p:sp>
      <p:sp>
        <p:nvSpPr>
          <p:cNvPr id="17" name="Wave 16">
            <a:extLst>
              <a:ext uri="{FF2B5EF4-FFF2-40B4-BE49-F238E27FC236}">
                <a16:creationId xmlns:a16="http://schemas.microsoft.com/office/drawing/2014/main" id="{57E318DA-93E0-48FC-A6D0-6094F1041E14}"/>
              </a:ext>
            </a:extLst>
          </p:cNvPr>
          <p:cNvSpPr/>
          <p:nvPr/>
        </p:nvSpPr>
        <p:spPr>
          <a:xfrm>
            <a:off x="7566660" y="3008439"/>
            <a:ext cx="3474720" cy="1253836"/>
          </a:xfrm>
          <a:prstGeom prst="wav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Totara</a:t>
            </a:r>
          </a:p>
        </p:txBody>
      </p:sp>
      <p:sp>
        <p:nvSpPr>
          <p:cNvPr id="6" name="Wave 5">
            <a:extLst>
              <a:ext uri="{FF2B5EF4-FFF2-40B4-BE49-F238E27FC236}">
                <a16:creationId xmlns:a16="http://schemas.microsoft.com/office/drawing/2014/main" id="{CFBDDB6A-DC59-42D1-B1C7-6A67BAA71B93}"/>
              </a:ext>
            </a:extLst>
          </p:cNvPr>
          <p:cNvSpPr/>
          <p:nvPr/>
        </p:nvSpPr>
        <p:spPr>
          <a:xfrm>
            <a:off x="4876800" y="3452234"/>
            <a:ext cx="3474720" cy="1253836"/>
          </a:xfrm>
          <a:prstGeom prst="wav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Sitka</a:t>
            </a:r>
          </a:p>
        </p:txBody>
      </p:sp>
      <p:sp>
        <p:nvSpPr>
          <p:cNvPr id="3" name="Wave 2">
            <a:extLst>
              <a:ext uri="{FF2B5EF4-FFF2-40B4-BE49-F238E27FC236}">
                <a16:creationId xmlns:a16="http://schemas.microsoft.com/office/drawing/2014/main" id="{053235D4-5389-4108-862A-C37DE89A965D}"/>
              </a:ext>
            </a:extLst>
          </p:cNvPr>
          <p:cNvSpPr/>
          <p:nvPr/>
        </p:nvSpPr>
        <p:spPr>
          <a:xfrm>
            <a:off x="4876800" y="2085109"/>
            <a:ext cx="3474720" cy="1253836"/>
          </a:xfrm>
          <a:prstGeom prst="wav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Marula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A52908-467C-4B34-963F-7001AE13B400}"/>
              </a:ext>
            </a:extLst>
          </p:cNvPr>
          <p:cNvSpPr txBox="1"/>
          <p:nvPr/>
        </p:nvSpPr>
        <p:spPr>
          <a:xfrm>
            <a:off x="2590800" y="457200"/>
            <a:ext cx="541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Introducing…</a:t>
            </a:r>
          </a:p>
        </p:txBody>
      </p:sp>
      <p:pic>
        <p:nvPicPr>
          <p:cNvPr id="11" name="Picture 10" descr="Hands holding megaphone to convey exciting announcement.&#10;">
            <a:extLst>
              <a:ext uri="{FF2B5EF4-FFF2-40B4-BE49-F238E27FC236}">
                <a16:creationId xmlns:a16="http://schemas.microsoft.com/office/drawing/2014/main" id="{A2E9C258-975B-4971-A9C4-ABBAF41247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6" b="99429" l="10000" r="90000">
                        <a14:foregroundMark x1="40000" y1="89872" x2="35238" y2="99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73" t="7840" r="22714"/>
          <a:stretch/>
        </p:blipFill>
        <p:spPr>
          <a:xfrm>
            <a:off x="76200" y="323809"/>
            <a:ext cx="2514600" cy="26846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78E7CB-8350-4034-8781-8C3D2BEB40D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895600" y="-1293028"/>
            <a:ext cx="8610600" cy="12930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Introducing the products</a:t>
            </a:r>
          </a:p>
        </p:txBody>
      </p:sp>
    </p:spTree>
    <p:extLst>
      <p:ext uri="{BB962C8B-B14F-4D97-AF65-F5344CB8AC3E}">
        <p14:creationId xmlns:p14="http://schemas.microsoft.com/office/powerpoint/2010/main" val="85152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17" grpId="0" animBg="1"/>
      <p:bldP spid="6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Name: Marula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Tablet</a:t>
            </a:r>
          </a:p>
        </p:txBody>
      </p:sp>
    </p:spTree>
    <p:extLst>
      <p:ext uri="{BB962C8B-B14F-4D97-AF65-F5344CB8AC3E}">
        <p14:creationId xmlns:p14="http://schemas.microsoft.com/office/powerpoint/2010/main" val="3401520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CEE9E-DA6F-40BC-98CD-59869ED28B7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895600" y="-1293028"/>
            <a:ext cx="8610600" cy="12930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Marula</a:t>
            </a:r>
          </a:p>
        </p:txBody>
      </p:sp>
      <p:grpSp>
        <p:nvGrpSpPr>
          <p:cNvPr id="3" name="Group 2" descr="Front, back and side views of the Marula tablet PC.">
            <a:extLst>
              <a:ext uri="{FF2B5EF4-FFF2-40B4-BE49-F238E27FC236}">
                <a16:creationId xmlns:a16="http://schemas.microsoft.com/office/drawing/2014/main" id="{4A0C49B4-18F6-4867-91BF-2C7DD027C6AB}"/>
              </a:ext>
            </a:extLst>
          </p:cNvPr>
          <p:cNvGrpSpPr/>
          <p:nvPr/>
        </p:nvGrpSpPr>
        <p:grpSpPr>
          <a:xfrm>
            <a:off x="990600" y="1563921"/>
            <a:ext cx="2092437" cy="4813589"/>
            <a:chOff x="990600" y="1563921"/>
            <a:chExt cx="2092437" cy="481358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471E75A-C249-410C-B286-447C7363DE2D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8706" y="4078175"/>
              <a:ext cx="364331" cy="229123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453D973-581E-4A7C-885E-D1F7AD8D27DD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600" y="4078175"/>
              <a:ext cx="1505903" cy="229933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C6B6D6E-9A07-440D-8068-4CE1F5E2A84C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600" y="1563921"/>
              <a:ext cx="1594962" cy="2315528"/>
            </a:xfrm>
            <a:prstGeom prst="rect">
              <a:avLst/>
            </a:prstGeom>
          </p:spPr>
        </p:pic>
      </p:grpSp>
      <p:sp>
        <p:nvSpPr>
          <p:cNvPr id="18" name="Up Ribbon 1">
            <a:extLst>
              <a:ext uri="{FF2B5EF4-FFF2-40B4-BE49-F238E27FC236}">
                <a16:creationId xmlns:a16="http://schemas.microsoft.com/office/drawing/2014/main" id="{353177DC-1C5D-4EC3-83D2-005ED3607AD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ChangeAspect="1"/>
          </p:cNvSpPr>
          <p:nvPr/>
        </p:nvSpPr>
        <p:spPr>
          <a:xfrm>
            <a:off x="5732929" y="762000"/>
            <a:ext cx="4495800" cy="1098990"/>
          </a:xfrm>
          <a:prstGeom prst="ribbon2">
            <a:avLst>
              <a:gd name="adj1" fmla="val 14797"/>
              <a:gd name="adj2" fmla="val 69231"/>
            </a:avLst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Product Features</a:t>
            </a:r>
          </a:p>
        </p:txBody>
      </p:sp>
      <p:sp>
        <p:nvSpPr>
          <p:cNvPr id="11" name="Rounded Rectangle 5, chunk 1">
            <a:extLst>
              <a:ext uri="{FF2B5EF4-FFF2-40B4-BE49-F238E27FC236}">
                <a16:creationId xmlns:a16="http://schemas.microsoft.com/office/drawing/2014/main" id="{D4F03449-A9A4-4AA5-A32A-DA7E53F232E6}"/>
              </a:ext>
            </a:extLst>
          </p:cNvPr>
          <p:cNvSpPr txBox="1">
            <a:spLocks/>
          </p:cNvSpPr>
          <p:nvPr/>
        </p:nvSpPr>
        <p:spPr>
          <a:xfrm>
            <a:off x="5531629" y="2247419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9” Widescreen XGA Display</a:t>
            </a:r>
          </a:p>
        </p:txBody>
      </p:sp>
      <p:sp>
        <p:nvSpPr>
          <p:cNvPr id="12" name="Rounded Rectangle 5, chunk 2">
            <a:extLst>
              <a:ext uri="{FF2B5EF4-FFF2-40B4-BE49-F238E27FC236}">
                <a16:creationId xmlns:a16="http://schemas.microsoft.com/office/drawing/2014/main" id="{445324FC-EC1A-4363-8BFE-E75410658D58}"/>
              </a:ext>
            </a:extLst>
          </p:cNvPr>
          <p:cNvSpPr txBox="1">
            <a:spLocks/>
          </p:cNvSpPr>
          <p:nvPr/>
        </p:nvSpPr>
        <p:spPr>
          <a:xfrm>
            <a:off x="5531629" y="327866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 TB Storage</a:t>
            </a:r>
          </a:p>
        </p:txBody>
      </p:sp>
      <p:sp>
        <p:nvSpPr>
          <p:cNvPr id="13" name="Rounded Rectangle 5, chunk 3">
            <a:extLst>
              <a:ext uri="{FF2B5EF4-FFF2-40B4-BE49-F238E27FC236}">
                <a16:creationId xmlns:a16="http://schemas.microsoft.com/office/drawing/2014/main" id="{10D5F14C-5854-4819-9948-511C3EFC471F}"/>
              </a:ext>
            </a:extLst>
          </p:cNvPr>
          <p:cNvSpPr txBox="1">
            <a:spLocks/>
          </p:cNvSpPr>
          <p:nvPr/>
        </p:nvSpPr>
        <p:spPr>
          <a:xfrm>
            <a:off x="5531629" y="43099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24 GB RAM</a:t>
            </a:r>
          </a:p>
        </p:txBody>
      </p:sp>
      <p:sp>
        <p:nvSpPr>
          <p:cNvPr id="14" name="Rounded Rectangle 5, chunk 4">
            <a:extLst>
              <a:ext uri="{FF2B5EF4-FFF2-40B4-BE49-F238E27FC236}">
                <a16:creationId xmlns:a16="http://schemas.microsoft.com/office/drawing/2014/main" id="{584AC076-AB85-4EDB-8DF7-1AC9D78DA94E}"/>
              </a:ext>
            </a:extLst>
          </p:cNvPr>
          <p:cNvSpPr txBox="1">
            <a:spLocks/>
          </p:cNvSpPr>
          <p:nvPr/>
        </p:nvSpPr>
        <p:spPr>
          <a:xfrm>
            <a:off x="5531629" y="5341145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5.5 GHz Processing</a:t>
            </a:r>
          </a:p>
        </p:txBody>
      </p:sp>
      <p:sp>
        <p:nvSpPr>
          <p:cNvPr id="15" name="Rounded Rectangle 5, chunk 5">
            <a:extLst>
              <a:ext uri="{FF2B5EF4-FFF2-40B4-BE49-F238E27FC236}">
                <a16:creationId xmlns:a16="http://schemas.microsoft.com/office/drawing/2014/main" id="{114AA4A6-8A7F-495B-833B-1969B36E1162}"/>
              </a:ext>
            </a:extLst>
          </p:cNvPr>
          <p:cNvSpPr txBox="1">
            <a:spLocks/>
          </p:cNvSpPr>
          <p:nvPr/>
        </p:nvSpPr>
        <p:spPr>
          <a:xfrm flipH="1">
            <a:off x="7824859" y="2783899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Wi-Fi/4G Connectivity</a:t>
            </a:r>
          </a:p>
        </p:txBody>
      </p:sp>
      <p:sp>
        <p:nvSpPr>
          <p:cNvPr id="16" name="Rounded Rectangle 5, chunk 6">
            <a:extLst>
              <a:ext uri="{FF2B5EF4-FFF2-40B4-BE49-F238E27FC236}">
                <a16:creationId xmlns:a16="http://schemas.microsoft.com/office/drawing/2014/main" id="{D3DEFDD0-75B0-4408-8064-18D3B3BD181B}"/>
              </a:ext>
            </a:extLst>
          </p:cNvPr>
          <p:cNvSpPr txBox="1">
            <a:spLocks/>
          </p:cNvSpPr>
          <p:nvPr/>
        </p:nvSpPr>
        <p:spPr>
          <a:xfrm flipH="1">
            <a:off x="7824859" y="381195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18 Hr. Battery Life</a:t>
            </a:r>
          </a:p>
        </p:txBody>
      </p:sp>
      <p:sp>
        <p:nvSpPr>
          <p:cNvPr id="17" name="Rounded Rectangle 5, chunk 7">
            <a:extLst>
              <a:ext uri="{FF2B5EF4-FFF2-40B4-BE49-F238E27FC236}">
                <a16:creationId xmlns:a16="http://schemas.microsoft.com/office/drawing/2014/main" id="{4D4CBA94-ED2E-4CF8-9ECF-723427EB8CE5}"/>
              </a:ext>
            </a:extLst>
          </p:cNvPr>
          <p:cNvSpPr txBox="1">
            <a:spLocks/>
          </p:cNvSpPr>
          <p:nvPr/>
        </p:nvSpPr>
        <p:spPr>
          <a:xfrm flipH="1">
            <a:off x="7824859" y="48400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9.5 Oz Weight</a:t>
            </a:r>
          </a:p>
        </p:txBody>
      </p:sp>
    </p:spTree>
    <p:extLst>
      <p:ext uri="{BB962C8B-B14F-4D97-AF65-F5344CB8AC3E}">
        <p14:creationId xmlns:p14="http://schemas.microsoft.com/office/powerpoint/2010/main" val="1743876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Name: totara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Mobile Phone</a:t>
            </a:r>
          </a:p>
        </p:txBody>
      </p:sp>
    </p:spTree>
    <p:extLst>
      <p:ext uri="{BB962C8B-B14F-4D97-AF65-F5344CB8AC3E}">
        <p14:creationId xmlns:p14="http://schemas.microsoft.com/office/powerpoint/2010/main" val="2321463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85DB728-E6BB-4ABD-A03F-89BEED50D34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895600" y="-1293028"/>
            <a:ext cx="8610600" cy="12930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Totara</a:t>
            </a:r>
          </a:p>
        </p:txBody>
      </p:sp>
      <p:grpSp>
        <p:nvGrpSpPr>
          <p:cNvPr id="7" name="Group 6" descr="Front, back and side views of the Totara home video game console.">
            <a:extLst>
              <a:ext uri="{FF2B5EF4-FFF2-40B4-BE49-F238E27FC236}">
                <a16:creationId xmlns:a16="http://schemas.microsoft.com/office/drawing/2014/main" id="{2DFE75A4-F066-4954-AEDF-36FC3FE5F53E}"/>
              </a:ext>
            </a:extLst>
          </p:cNvPr>
          <p:cNvGrpSpPr/>
          <p:nvPr/>
        </p:nvGrpSpPr>
        <p:grpSpPr>
          <a:xfrm>
            <a:off x="932927" y="1165416"/>
            <a:ext cx="2510938" cy="5176701"/>
            <a:chOff x="932927" y="1165416"/>
            <a:chExt cx="2510938" cy="51767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5ABCC02-6548-41EA-918F-EA34BA8E8494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2860" y="4026589"/>
              <a:ext cx="421005" cy="231552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70CE787-2F68-470B-9334-8B5B2F882FC1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2927" y="4026589"/>
              <a:ext cx="1287304" cy="231552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3530779-5179-4F21-89AC-713207A0CE6F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2927" y="1165416"/>
              <a:ext cx="1287304" cy="2315528"/>
            </a:xfrm>
            <a:prstGeom prst="rect">
              <a:avLst/>
            </a:prstGeom>
          </p:spPr>
        </p:pic>
      </p:grpSp>
      <p:sp>
        <p:nvSpPr>
          <p:cNvPr id="16" name="Up Ribbon 1">
            <a:extLst>
              <a:ext uri="{FF2B5EF4-FFF2-40B4-BE49-F238E27FC236}">
                <a16:creationId xmlns:a16="http://schemas.microsoft.com/office/drawing/2014/main" id="{2A52D8EA-A984-41F7-A2DC-1AB5AAF05214}"/>
              </a:ext>
            </a:extLst>
          </p:cNvPr>
          <p:cNvSpPr>
            <a:spLocks noChangeAspect="1"/>
          </p:cNvSpPr>
          <p:nvPr/>
        </p:nvSpPr>
        <p:spPr>
          <a:xfrm>
            <a:off x="5732929" y="762000"/>
            <a:ext cx="4495800" cy="1098990"/>
          </a:xfrm>
          <a:prstGeom prst="ribbon2">
            <a:avLst>
              <a:gd name="adj1" fmla="val 14797"/>
              <a:gd name="adj2" fmla="val 69231"/>
            </a:avLst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Product Features</a:t>
            </a:r>
          </a:p>
        </p:txBody>
      </p:sp>
      <p:sp>
        <p:nvSpPr>
          <p:cNvPr id="2" name="Rounded Rectangle 5, chunk 1">
            <a:extLst>
              <a:ext uri="{FF2B5EF4-FFF2-40B4-BE49-F238E27FC236}">
                <a16:creationId xmlns:a16="http://schemas.microsoft.com/office/drawing/2014/main" id="{808A5E59-8FC7-402B-85FB-DB2BB3ECD698}"/>
              </a:ext>
            </a:extLst>
          </p:cNvPr>
          <p:cNvSpPr txBox="1">
            <a:spLocks/>
          </p:cNvSpPr>
          <p:nvPr/>
        </p:nvSpPr>
        <p:spPr>
          <a:xfrm>
            <a:off x="5531629" y="2247419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Wi-Fi/4G Connectivity</a:t>
            </a:r>
          </a:p>
        </p:txBody>
      </p:sp>
      <p:sp>
        <p:nvSpPr>
          <p:cNvPr id="3" name="Rounded Rectangle 5, chunk 2">
            <a:extLst>
              <a:ext uri="{FF2B5EF4-FFF2-40B4-BE49-F238E27FC236}">
                <a16:creationId xmlns:a16="http://schemas.microsoft.com/office/drawing/2014/main" id="{81B0C75B-1482-4104-AC3B-BF19B56D14E3}"/>
              </a:ext>
            </a:extLst>
          </p:cNvPr>
          <p:cNvSpPr txBox="1">
            <a:spLocks/>
          </p:cNvSpPr>
          <p:nvPr/>
        </p:nvSpPr>
        <p:spPr>
          <a:xfrm>
            <a:off x="5531629" y="327866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30 Hr. Battery Life</a:t>
            </a:r>
          </a:p>
        </p:txBody>
      </p:sp>
      <p:sp>
        <p:nvSpPr>
          <p:cNvPr id="4" name="Rounded Rectangle 5, chunk 3">
            <a:extLst>
              <a:ext uri="{FF2B5EF4-FFF2-40B4-BE49-F238E27FC236}">
                <a16:creationId xmlns:a16="http://schemas.microsoft.com/office/drawing/2014/main" id="{95E37376-A509-4379-9AFF-25D311C20BC4}"/>
              </a:ext>
            </a:extLst>
          </p:cNvPr>
          <p:cNvSpPr txBox="1">
            <a:spLocks/>
          </p:cNvSpPr>
          <p:nvPr/>
        </p:nvSpPr>
        <p:spPr>
          <a:xfrm>
            <a:off x="5531629" y="43099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1 TB Storage</a:t>
            </a:r>
          </a:p>
        </p:txBody>
      </p:sp>
      <p:sp>
        <p:nvSpPr>
          <p:cNvPr id="5" name="Rounded Rectangle 5, chunk 4">
            <a:extLst>
              <a:ext uri="{FF2B5EF4-FFF2-40B4-BE49-F238E27FC236}">
                <a16:creationId xmlns:a16="http://schemas.microsoft.com/office/drawing/2014/main" id="{74F9758F-07EB-45D9-AA65-8C1356CC3B0A}"/>
              </a:ext>
            </a:extLst>
          </p:cNvPr>
          <p:cNvSpPr txBox="1">
            <a:spLocks/>
          </p:cNvSpPr>
          <p:nvPr/>
        </p:nvSpPr>
        <p:spPr>
          <a:xfrm>
            <a:off x="5531629" y="5341145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5.5 GHz Processing</a:t>
            </a:r>
          </a:p>
        </p:txBody>
      </p:sp>
      <p:sp>
        <p:nvSpPr>
          <p:cNvPr id="11" name="Rounded Rectangle 5, chunk 5">
            <a:extLst>
              <a:ext uri="{FF2B5EF4-FFF2-40B4-BE49-F238E27FC236}">
                <a16:creationId xmlns:a16="http://schemas.microsoft.com/office/drawing/2014/main" id="{B458B76A-9A9B-4E1B-8AD2-024FAA48F54B}"/>
              </a:ext>
            </a:extLst>
          </p:cNvPr>
          <p:cNvSpPr txBox="1">
            <a:spLocks noChangeAspect="1"/>
          </p:cNvSpPr>
          <p:nvPr/>
        </p:nvSpPr>
        <p:spPr>
          <a:xfrm flipH="1">
            <a:off x="7824859" y="2783900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Develetech</a:t>
            </a:r>
            <a:r>
              <a:rPr lang="en-US" dirty="0"/>
              <a:t> Integrated </a:t>
            </a:r>
            <a:r>
              <a:rPr lang="en-US" dirty="0" err="1"/>
              <a:t>Galming</a:t>
            </a:r>
            <a:r>
              <a:rPr lang="en-US" dirty="0"/>
              <a:t> Platform</a:t>
            </a:r>
          </a:p>
        </p:txBody>
      </p:sp>
      <p:sp>
        <p:nvSpPr>
          <p:cNvPr id="12" name="Rounded Rectangle 5, chunk 6">
            <a:extLst>
              <a:ext uri="{FF2B5EF4-FFF2-40B4-BE49-F238E27FC236}">
                <a16:creationId xmlns:a16="http://schemas.microsoft.com/office/drawing/2014/main" id="{1B25C9B5-8137-4535-AC22-6DC2F3D2D308}"/>
              </a:ext>
            </a:extLst>
          </p:cNvPr>
          <p:cNvSpPr txBox="1">
            <a:spLocks/>
          </p:cNvSpPr>
          <p:nvPr/>
        </p:nvSpPr>
        <p:spPr>
          <a:xfrm flipH="1">
            <a:off x="7824859" y="381195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4” LCD Screen</a:t>
            </a:r>
            <a:endParaRPr lang="en-US" dirty="0"/>
          </a:p>
        </p:txBody>
      </p:sp>
      <p:sp>
        <p:nvSpPr>
          <p:cNvPr id="13" name="Rounded Rectangle 5, chunk 7">
            <a:extLst>
              <a:ext uri="{FF2B5EF4-FFF2-40B4-BE49-F238E27FC236}">
                <a16:creationId xmlns:a16="http://schemas.microsoft.com/office/drawing/2014/main" id="{68D5D3D5-FFFB-4C93-8110-91BE94554090}"/>
              </a:ext>
            </a:extLst>
          </p:cNvPr>
          <p:cNvSpPr txBox="1">
            <a:spLocks/>
          </p:cNvSpPr>
          <p:nvPr/>
        </p:nvSpPr>
        <p:spPr>
          <a:xfrm flipH="1">
            <a:off x="7824859" y="48400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16 Megapixel Camera</a:t>
            </a:r>
          </a:p>
        </p:txBody>
      </p:sp>
    </p:spTree>
    <p:extLst>
      <p:ext uri="{BB962C8B-B14F-4D97-AF65-F5344CB8AC3E}">
        <p14:creationId xmlns:p14="http://schemas.microsoft.com/office/powerpoint/2010/main" val="3010354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Name: Sitka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Flat Screen TV</a:t>
            </a:r>
          </a:p>
        </p:txBody>
      </p:sp>
    </p:spTree>
    <p:extLst>
      <p:ext uri="{BB962C8B-B14F-4D97-AF65-F5344CB8AC3E}">
        <p14:creationId xmlns:p14="http://schemas.microsoft.com/office/powerpoint/2010/main" val="484950904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pattFill prst="pct90">
          <a:fgClr>
            <a:schemeClr val="accent1"/>
          </a:fgClr>
          <a:bgClr>
            <a:schemeClr val="bg1"/>
          </a:bgClr>
        </a:pattFill>
        <a:effectLst>
          <a:glow rad="139700">
            <a:schemeClr val="accent1">
              <a:alpha val="40000"/>
            </a:schemeClr>
          </a:glow>
        </a:effectLst>
      </a:spPr>
      <a:bodyPr rtlCol="0" anchor="t"/>
      <a:lstStyle>
        <a:defPPr algn="ctr">
          <a:defRPr b="1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617</TotalTime>
  <Words>487</Words>
  <Application>Microsoft Office PowerPoint</Application>
  <PresentationFormat>Widescreen</PresentationFormat>
  <Paragraphs>107</Paragraphs>
  <Slides>17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Century Gothic</vt:lpstr>
      <vt:lpstr>Vapor Trail</vt:lpstr>
      <vt:lpstr> Product Development Vision</vt:lpstr>
      <vt:lpstr>PowerPoint Presentation</vt:lpstr>
      <vt:lpstr>Vision Business Value</vt:lpstr>
      <vt:lpstr>Introducing the products</vt:lpstr>
      <vt:lpstr>Project Name: Marula</vt:lpstr>
      <vt:lpstr>The Marula</vt:lpstr>
      <vt:lpstr>Project Name: totara</vt:lpstr>
      <vt:lpstr>The Totara</vt:lpstr>
      <vt:lpstr>Project Name: Sitka</vt:lpstr>
      <vt:lpstr>The Sitka</vt:lpstr>
      <vt:lpstr>Project Name: Nolina</vt:lpstr>
      <vt:lpstr>The Nolina</vt:lpstr>
      <vt:lpstr>Project Name: Parana</vt:lpstr>
      <vt:lpstr>The Parana</vt:lpstr>
      <vt:lpstr>The New Products!</vt:lpstr>
      <vt:lpstr>We want the lion’s share of the market!</vt:lpstr>
      <vt:lpstr>PowerPoint Presentation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Develetech Ind. Product Vision</dc:title>
  <dc:creator>Tamara.Hagen@logicaloperations.com</dc:creator>
  <cp:lastModifiedBy>Tamara Hagen</cp:lastModifiedBy>
  <cp:revision>118</cp:revision>
  <dcterms:created xsi:type="dcterms:W3CDTF">2012-06-11T13:31:33Z</dcterms:created>
  <dcterms:modified xsi:type="dcterms:W3CDTF">2021-10-26T14:06:19Z</dcterms:modified>
</cp:coreProperties>
</file>